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media/image19.jpg" ContentType="image/jpeg"/>
  <Override PartName="/ppt/media/image3.jpg" ContentType="image/jpeg"/>
  <Override PartName="/ppt/media/image7.jpg" ContentType="image/jpeg"/>
  <Override PartName="/ppt/media/image15.jpg" ContentType="image/jpeg"/>
  <Override PartName="/ppt/media/image16.jpg" ContentType="image/jpeg"/>
  <Override PartName="/ppt/media/image21.jpg" ContentType="image/jpeg"/>
  <Override PartName="/ppt/media/image20.jpg" ContentType="image/jpeg"/>
  <Override PartName="/ppt/media/image17.jpg" ContentType="image/jpeg"/>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0525D-CDD7-4F5D-9D4E-7161E16C5205}" type="datetimeFigureOut">
              <a:rPr lang="en-AU" smtClean="0"/>
              <a:t>7/02/2024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43916B-1B71-4CEB-8C78-2CBAD4187014}" type="slidenum">
              <a:rPr lang="en-AU" smtClean="0"/>
              <a:t>‹#›</a:t>
            </a:fld>
            <a:endParaRPr lang="en-AU"/>
          </a:p>
        </p:txBody>
      </p:sp>
    </p:spTree>
    <p:extLst>
      <p:ext uri="{BB962C8B-B14F-4D97-AF65-F5344CB8AC3E}">
        <p14:creationId xmlns:p14="http://schemas.microsoft.com/office/powerpoint/2010/main" val="3163240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Pg. 69-70 of Pearson Physics (r=1.30m, Force Diagram = </a:t>
            </a:r>
            <a:r>
              <a:rPr lang="en-AU" dirty="0" err="1"/>
              <a:t>Fw</a:t>
            </a:r>
            <a:r>
              <a:rPr lang="en-AU" dirty="0"/>
              <a:t> &amp; </a:t>
            </a:r>
            <a:r>
              <a:rPr lang="en-AU" dirty="0" err="1"/>
              <a:t>Fn</a:t>
            </a:r>
            <a:r>
              <a:rPr lang="en-AU" dirty="0"/>
              <a:t>, Fc=2.55N, v=?, Tension=2.94N, Could Never get to 90 degrees due to ‘g’ component).</a:t>
            </a:r>
          </a:p>
        </p:txBody>
      </p:sp>
      <p:sp>
        <p:nvSpPr>
          <p:cNvPr id="4" name="Slide Number Placeholder 3"/>
          <p:cNvSpPr>
            <a:spLocks noGrp="1"/>
          </p:cNvSpPr>
          <p:nvPr>
            <p:ph type="sldNum" sz="quarter" idx="5"/>
          </p:nvPr>
        </p:nvSpPr>
        <p:spPr/>
        <p:txBody>
          <a:bodyPr/>
          <a:lstStyle/>
          <a:p>
            <a:fld id="{5643916B-1B71-4CEB-8C78-2CBAD4187014}" type="slidenum">
              <a:rPr lang="en-AU" smtClean="0"/>
              <a:t>14</a:t>
            </a:fld>
            <a:endParaRPr lang="en-AU"/>
          </a:p>
        </p:txBody>
      </p:sp>
    </p:spTree>
    <p:extLst>
      <p:ext uri="{BB962C8B-B14F-4D97-AF65-F5344CB8AC3E}">
        <p14:creationId xmlns:p14="http://schemas.microsoft.com/office/powerpoint/2010/main" val="64249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F02BF-0408-4CA1-8C06-93E89E968D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5F35640-BB4E-4381-862D-4EA8E1D18D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420B1C3-C0FD-4AF5-8F21-E53F05046A85}"/>
              </a:ext>
            </a:extLst>
          </p:cNvPr>
          <p:cNvSpPr>
            <a:spLocks noGrp="1"/>
          </p:cNvSpPr>
          <p:nvPr>
            <p:ph type="dt" sz="half" idx="10"/>
          </p:nvPr>
        </p:nvSpPr>
        <p:spPr/>
        <p:txBody>
          <a:bodyPr/>
          <a:lstStyle/>
          <a:p>
            <a:fld id="{D16E8C52-E10F-4C2F-9330-DED0343C84D4}" type="datetimeFigureOut">
              <a:rPr lang="en-AU" smtClean="0"/>
              <a:t>7/02/2024</a:t>
            </a:fld>
            <a:endParaRPr lang="en-AU"/>
          </a:p>
        </p:txBody>
      </p:sp>
      <p:sp>
        <p:nvSpPr>
          <p:cNvPr id="5" name="Footer Placeholder 4">
            <a:extLst>
              <a:ext uri="{FF2B5EF4-FFF2-40B4-BE49-F238E27FC236}">
                <a16:creationId xmlns:a16="http://schemas.microsoft.com/office/drawing/2014/main" id="{1D56AA60-544C-4D00-A0DA-1883A7907E9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1FF082C-A36D-43EB-8559-D3E6C4439A20}"/>
              </a:ext>
            </a:extLst>
          </p:cNvPr>
          <p:cNvSpPr>
            <a:spLocks noGrp="1"/>
          </p:cNvSpPr>
          <p:nvPr>
            <p:ph type="sldNum" sz="quarter" idx="12"/>
          </p:nvPr>
        </p:nvSpPr>
        <p:spPr/>
        <p:txBody>
          <a:bodyPr/>
          <a:lstStyle/>
          <a:p>
            <a:fld id="{F82190AE-CAA0-444D-938A-5B01A5E304C2}" type="slidenum">
              <a:rPr lang="en-AU" smtClean="0"/>
              <a:t>‹#›</a:t>
            </a:fld>
            <a:endParaRPr lang="en-AU"/>
          </a:p>
        </p:txBody>
      </p:sp>
    </p:spTree>
    <p:extLst>
      <p:ext uri="{BB962C8B-B14F-4D97-AF65-F5344CB8AC3E}">
        <p14:creationId xmlns:p14="http://schemas.microsoft.com/office/powerpoint/2010/main" val="2532176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94F7B-A90D-4089-8B7B-537CDCBE9FB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52811E5-71C6-4354-9A1F-4A58A8E85D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BCC3E97-6AF6-40CD-9020-165FCEF02D3F}"/>
              </a:ext>
            </a:extLst>
          </p:cNvPr>
          <p:cNvSpPr>
            <a:spLocks noGrp="1"/>
          </p:cNvSpPr>
          <p:nvPr>
            <p:ph type="dt" sz="half" idx="10"/>
          </p:nvPr>
        </p:nvSpPr>
        <p:spPr/>
        <p:txBody>
          <a:bodyPr/>
          <a:lstStyle/>
          <a:p>
            <a:fld id="{D16E8C52-E10F-4C2F-9330-DED0343C84D4}" type="datetimeFigureOut">
              <a:rPr lang="en-AU" smtClean="0"/>
              <a:t>7/02/2024</a:t>
            </a:fld>
            <a:endParaRPr lang="en-AU"/>
          </a:p>
        </p:txBody>
      </p:sp>
      <p:sp>
        <p:nvSpPr>
          <p:cNvPr id="5" name="Footer Placeholder 4">
            <a:extLst>
              <a:ext uri="{FF2B5EF4-FFF2-40B4-BE49-F238E27FC236}">
                <a16:creationId xmlns:a16="http://schemas.microsoft.com/office/drawing/2014/main" id="{6670EADF-FD97-4AF5-A3D4-CBEB05CCA6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BC806A4-CDFA-4FD1-B5B6-22800FA4EBFC}"/>
              </a:ext>
            </a:extLst>
          </p:cNvPr>
          <p:cNvSpPr>
            <a:spLocks noGrp="1"/>
          </p:cNvSpPr>
          <p:nvPr>
            <p:ph type="sldNum" sz="quarter" idx="12"/>
          </p:nvPr>
        </p:nvSpPr>
        <p:spPr/>
        <p:txBody>
          <a:bodyPr/>
          <a:lstStyle/>
          <a:p>
            <a:fld id="{F82190AE-CAA0-444D-938A-5B01A5E304C2}" type="slidenum">
              <a:rPr lang="en-AU" smtClean="0"/>
              <a:t>‹#›</a:t>
            </a:fld>
            <a:endParaRPr lang="en-AU"/>
          </a:p>
        </p:txBody>
      </p:sp>
    </p:spTree>
    <p:extLst>
      <p:ext uri="{BB962C8B-B14F-4D97-AF65-F5344CB8AC3E}">
        <p14:creationId xmlns:p14="http://schemas.microsoft.com/office/powerpoint/2010/main" val="385549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EF5783-5FCA-457A-8229-15E755D85A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C16CF84-C17F-427B-B367-586D5D9EA0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694BF9F-7BE9-4490-8ECF-391A126BCD64}"/>
              </a:ext>
            </a:extLst>
          </p:cNvPr>
          <p:cNvSpPr>
            <a:spLocks noGrp="1"/>
          </p:cNvSpPr>
          <p:nvPr>
            <p:ph type="dt" sz="half" idx="10"/>
          </p:nvPr>
        </p:nvSpPr>
        <p:spPr/>
        <p:txBody>
          <a:bodyPr/>
          <a:lstStyle/>
          <a:p>
            <a:fld id="{D16E8C52-E10F-4C2F-9330-DED0343C84D4}" type="datetimeFigureOut">
              <a:rPr lang="en-AU" smtClean="0"/>
              <a:t>7/02/2024</a:t>
            </a:fld>
            <a:endParaRPr lang="en-AU"/>
          </a:p>
        </p:txBody>
      </p:sp>
      <p:sp>
        <p:nvSpPr>
          <p:cNvPr id="5" name="Footer Placeholder 4">
            <a:extLst>
              <a:ext uri="{FF2B5EF4-FFF2-40B4-BE49-F238E27FC236}">
                <a16:creationId xmlns:a16="http://schemas.microsoft.com/office/drawing/2014/main" id="{14D0FB98-2E04-4E77-903B-7CB006DC5BE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8FA255D-E578-440D-BA9C-275565038744}"/>
              </a:ext>
            </a:extLst>
          </p:cNvPr>
          <p:cNvSpPr>
            <a:spLocks noGrp="1"/>
          </p:cNvSpPr>
          <p:nvPr>
            <p:ph type="sldNum" sz="quarter" idx="12"/>
          </p:nvPr>
        </p:nvSpPr>
        <p:spPr/>
        <p:txBody>
          <a:bodyPr/>
          <a:lstStyle/>
          <a:p>
            <a:fld id="{F82190AE-CAA0-444D-938A-5B01A5E304C2}" type="slidenum">
              <a:rPr lang="en-AU" smtClean="0"/>
              <a:t>‹#›</a:t>
            </a:fld>
            <a:endParaRPr lang="en-AU"/>
          </a:p>
        </p:txBody>
      </p:sp>
    </p:spTree>
    <p:extLst>
      <p:ext uri="{BB962C8B-B14F-4D97-AF65-F5344CB8AC3E}">
        <p14:creationId xmlns:p14="http://schemas.microsoft.com/office/powerpoint/2010/main" val="2923562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1BC6-F00E-4700-9EE4-D5F5FD6BAE0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AFAA908-0ADF-461D-AC96-B81AD5A0B4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33B45B-E98B-4460-9F42-7FA09D2E61C5}"/>
              </a:ext>
            </a:extLst>
          </p:cNvPr>
          <p:cNvSpPr>
            <a:spLocks noGrp="1"/>
          </p:cNvSpPr>
          <p:nvPr>
            <p:ph type="dt" sz="half" idx="10"/>
          </p:nvPr>
        </p:nvSpPr>
        <p:spPr/>
        <p:txBody>
          <a:bodyPr/>
          <a:lstStyle/>
          <a:p>
            <a:fld id="{D16E8C52-E10F-4C2F-9330-DED0343C84D4}" type="datetimeFigureOut">
              <a:rPr lang="en-AU" smtClean="0"/>
              <a:t>7/02/2024</a:t>
            </a:fld>
            <a:endParaRPr lang="en-AU"/>
          </a:p>
        </p:txBody>
      </p:sp>
      <p:sp>
        <p:nvSpPr>
          <p:cNvPr id="5" name="Footer Placeholder 4">
            <a:extLst>
              <a:ext uri="{FF2B5EF4-FFF2-40B4-BE49-F238E27FC236}">
                <a16:creationId xmlns:a16="http://schemas.microsoft.com/office/drawing/2014/main" id="{709D6AF6-0BF7-4F2F-915B-17E3B7EB64D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D37F459-F6B2-47D5-931C-9AABB35FE88C}"/>
              </a:ext>
            </a:extLst>
          </p:cNvPr>
          <p:cNvSpPr>
            <a:spLocks noGrp="1"/>
          </p:cNvSpPr>
          <p:nvPr>
            <p:ph type="sldNum" sz="quarter" idx="12"/>
          </p:nvPr>
        </p:nvSpPr>
        <p:spPr/>
        <p:txBody>
          <a:bodyPr/>
          <a:lstStyle/>
          <a:p>
            <a:fld id="{F82190AE-CAA0-444D-938A-5B01A5E304C2}" type="slidenum">
              <a:rPr lang="en-AU" smtClean="0"/>
              <a:t>‹#›</a:t>
            </a:fld>
            <a:endParaRPr lang="en-AU"/>
          </a:p>
        </p:txBody>
      </p:sp>
    </p:spTree>
    <p:extLst>
      <p:ext uri="{BB962C8B-B14F-4D97-AF65-F5344CB8AC3E}">
        <p14:creationId xmlns:p14="http://schemas.microsoft.com/office/powerpoint/2010/main" val="3608402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FC916-08BB-463F-87C0-CFE48B8FD8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70D8CE2-6ECA-48C4-B63A-35FD4329F9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06B2-3F65-40D8-9FA5-0DD9DE1E472C}"/>
              </a:ext>
            </a:extLst>
          </p:cNvPr>
          <p:cNvSpPr>
            <a:spLocks noGrp="1"/>
          </p:cNvSpPr>
          <p:nvPr>
            <p:ph type="dt" sz="half" idx="10"/>
          </p:nvPr>
        </p:nvSpPr>
        <p:spPr/>
        <p:txBody>
          <a:bodyPr/>
          <a:lstStyle/>
          <a:p>
            <a:fld id="{D16E8C52-E10F-4C2F-9330-DED0343C84D4}" type="datetimeFigureOut">
              <a:rPr lang="en-AU" smtClean="0"/>
              <a:t>7/02/2024</a:t>
            </a:fld>
            <a:endParaRPr lang="en-AU"/>
          </a:p>
        </p:txBody>
      </p:sp>
      <p:sp>
        <p:nvSpPr>
          <p:cNvPr id="5" name="Footer Placeholder 4">
            <a:extLst>
              <a:ext uri="{FF2B5EF4-FFF2-40B4-BE49-F238E27FC236}">
                <a16:creationId xmlns:a16="http://schemas.microsoft.com/office/drawing/2014/main" id="{71B59BF7-F386-415F-BD0D-23E1B91880F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2B24DA6-F002-4D86-B77D-1BE7FFEF2078}"/>
              </a:ext>
            </a:extLst>
          </p:cNvPr>
          <p:cNvSpPr>
            <a:spLocks noGrp="1"/>
          </p:cNvSpPr>
          <p:nvPr>
            <p:ph type="sldNum" sz="quarter" idx="12"/>
          </p:nvPr>
        </p:nvSpPr>
        <p:spPr/>
        <p:txBody>
          <a:bodyPr/>
          <a:lstStyle/>
          <a:p>
            <a:fld id="{F82190AE-CAA0-444D-938A-5B01A5E304C2}" type="slidenum">
              <a:rPr lang="en-AU" smtClean="0"/>
              <a:t>‹#›</a:t>
            </a:fld>
            <a:endParaRPr lang="en-AU"/>
          </a:p>
        </p:txBody>
      </p:sp>
    </p:spTree>
    <p:extLst>
      <p:ext uri="{BB962C8B-B14F-4D97-AF65-F5344CB8AC3E}">
        <p14:creationId xmlns:p14="http://schemas.microsoft.com/office/powerpoint/2010/main" val="4181767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62FA-8F87-4920-A0F1-29B1E9F2C98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C9203FC-FA3F-4A73-A7DA-DB931F4E84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00144F7-ADCA-4C20-AF33-EB125F32BB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548ABE0-8121-4C91-A802-A276829C33B8}"/>
              </a:ext>
            </a:extLst>
          </p:cNvPr>
          <p:cNvSpPr>
            <a:spLocks noGrp="1"/>
          </p:cNvSpPr>
          <p:nvPr>
            <p:ph type="dt" sz="half" idx="10"/>
          </p:nvPr>
        </p:nvSpPr>
        <p:spPr/>
        <p:txBody>
          <a:bodyPr/>
          <a:lstStyle/>
          <a:p>
            <a:fld id="{D16E8C52-E10F-4C2F-9330-DED0343C84D4}" type="datetimeFigureOut">
              <a:rPr lang="en-AU" smtClean="0"/>
              <a:t>7/02/2024</a:t>
            </a:fld>
            <a:endParaRPr lang="en-AU"/>
          </a:p>
        </p:txBody>
      </p:sp>
      <p:sp>
        <p:nvSpPr>
          <p:cNvPr id="6" name="Footer Placeholder 5">
            <a:extLst>
              <a:ext uri="{FF2B5EF4-FFF2-40B4-BE49-F238E27FC236}">
                <a16:creationId xmlns:a16="http://schemas.microsoft.com/office/drawing/2014/main" id="{973194E2-AA81-416D-A204-AB4A52704BE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6F1FCDB-CDF1-468A-8F59-01341B8E80BE}"/>
              </a:ext>
            </a:extLst>
          </p:cNvPr>
          <p:cNvSpPr>
            <a:spLocks noGrp="1"/>
          </p:cNvSpPr>
          <p:nvPr>
            <p:ph type="sldNum" sz="quarter" idx="12"/>
          </p:nvPr>
        </p:nvSpPr>
        <p:spPr/>
        <p:txBody>
          <a:bodyPr/>
          <a:lstStyle/>
          <a:p>
            <a:fld id="{F82190AE-CAA0-444D-938A-5B01A5E304C2}" type="slidenum">
              <a:rPr lang="en-AU" smtClean="0"/>
              <a:t>‹#›</a:t>
            </a:fld>
            <a:endParaRPr lang="en-AU"/>
          </a:p>
        </p:txBody>
      </p:sp>
    </p:spTree>
    <p:extLst>
      <p:ext uri="{BB962C8B-B14F-4D97-AF65-F5344CB8AC3E}">
        <p14:creationId xmlns:p14="http://schemas.microsoft.com/office/powerpoint/2010/main" val="268012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4EC73-E1B8-42E9-A979-26F04A79B5A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DAF6351-7D36-45A2-8F76-10F6E0D6E0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F092A2-AD18-4D3E-89C7-4550FD6DB1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21711B7-6F88-42A2-9577-076036BA4E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1EC10-DC6C-4407-8E60-BFC6101F94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3911C8C-AB16-4E8B-A347-4B14C3A8F265}"/>
              </a:ext>
            </a:extLst>
          </p:cNvPr>
          <p:cNvSpPr>
            <a:spLocks noGrp="1"/>
          </p:cNvSpPr>
          <p:nvPr>
            <p:ph type="dt" sz="half" idx="10"/>
          </p:nvPr>
        </p:nvSpPr>
        <p:spPr/>
        <p:txBody>
          <a:bodyPr/>
          <a:lstStyle/>
          <a:p>
            <a:fld id="{D16E8C52-E10F-4C2F-9330-DED0343C84D4}" type="datetimeFigureOut">
              <a:rPr lang="en-AU" smtClean="0"/>
              <a:t>7/02/2024</a:t>
            </a:fld>
            <a:endParaRPr lang="en-AU"/>
          </a:p>
        </p:txBody>
      </p:sp>
      <p:sp>
        <p:nvSpPr>
          <p:cNvPr id="8" name="Footer Placeholder 7">
            <a:extLst>
              <a:ext uri="{FF2B5EF4-FFF2-40B4-BE49-F238E27FC236}">
                <a16:creationId xmlns:a16="http://schemas.microsoft.com/office/drawing/2014/main" id="{EA2DA342-B011-429E-8A14-F32BE2441FC3}"/>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29E568C-5CB2-4F40-813A-5FFCD36174F3}"/>
              </a:ext>
            </a:extLst>
          </p:cNvPr>
          <p:cNvSpPr>
            <a:spLocks noGrp="1"/>
          </p:cNvSpPr>
          <p:nvPr>
            <p:ph type="sldNum" sz="quarter" idx="12"/>
          </p:nvPr>
        </p:nvSpPr>
        <p:spPr/>
        <p:txBody>
          <a:bodyPr/>
          <a:lstStyle/>
          <a:p>
            <a:fld id="{F82190AE-CAA0-444D-938A-5B01A5E304C2}" type="slidenum">
              <a:rPr lang="en-AU" smtClean="0"/>
              <a:t>‹#›</a:t>
            </a:fld>
            <a:endParaRPr lang="en-AU"/>
          </a:p>
        </p:txBody>
      </p:sp>
    </p:spTree>
    <p:extLst>
      <p:ext uri="{BB962C8B-B14F-4D97-AF65-F5344CB8AC3E}">
        <p14:creationId xmlns:p14="http://schemas.microsoft.com/office/powerpoint/2010/main" val="188154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4AFE-47FC-48A2-8C2E-85BB368F4D6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13C245-DAB0-4C01-9273-33380A0F8605}"/>
              </a:ext>
            </a:extLst>
          </p:cNvPr>
          <p:cNvSpPr>
            <a:spLocks noGrp="1"/>
          </p:cNvSpPr>
          <p:nvPr>
            <p:ph type="dt" sz="half" idx="10"/>
          </p:nvPr>
        </p:nvSpPr>
        <p:spPr/>
        <p:txBody>
          <a:bodyPr/>
          <a:lstStyle/>
          <a:p>
            <a:fld id="{D16E8C52-E10F-4C2F-9330-DED0343C84D4}" type="datetimeFigureOut">
              <a:rPr lang="en-AU" smtClean="0"/>
              <a:t>7/02/2024</a:t>
            </a:fld>
            <a:endParaRPr lang="en-AU"/>
          </a:p>
        </p:txBody>
      </p:sp>
      <p:sp>
        <p:nvSpPr>
          <p:cNvPr id="4" name="Footer Placeholder 3">
            <a:extLst>
              <a:ext uri="{FF2B5EF4-FFF2-40B4-BE49-F238E27FC236}">
                <a16:creationId xmlns:a16="http://schemas.microsoft.com/office/drawing/2014/main" id="{4844CA8C-F228-497F-ADFE-CD70C6323A6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4D47F91-DB3B-406B-AF25-673EBDF2D669}"/>
              </a:ext>
            </a:extLst>
          </p:cNvPr>
          <p:cNvSpPr>
            <a:spLocks noGrp="1"/>
          </p:cNvSpPr>
          <p:nvPr>
            <p:ph type="sldNum" sz="quarter" idx="12"/>
          </p:nvPr>
        </p:nvSpPr>
        <p:spPr/>
        <p:txBody>
          <a:bodyPr/>
          <a:lstStyle/>
          <a:p>
            <a:fld id="{F82190AE-CAA0-444D-938A-5B01A5E304C2}" type="slidenum">
              <a:rPr lang="en-AU" smtClean="0"/>
              <a:t>‹#›</a:t>
            </a:fld>
            <a:endParaRPr lang="en-AU"/>
          </a:p>
        </p:txBody>
      </p:sp>
    </p:spTree>
    <p:extLst>
      <p:ext uri="{BB962C8B-B14F-4D97-AF65-F5344CB8AC3E}">
        <p14:creationId xmlns:p14="http://schemas.microsoft.com/office/powerpoint/2010/main" val="104032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9A0B7-05E0-4E07-954F-4704841FD6DF}"/>
              </a:ext>
            </a:extLst>
          </p:cNvPr>
          <p:cNvSpPr>
            <a:spLocks noGrp="1"/>
          </p:cNvSpPr>
          <p:nvPr>
            <p:ph type="dt" sz="half" idx="10"/>
          </p:nvPr>
        </p:nvSpPr>
        <p:spPr/>
        <p:txBody>
          <a:bodyPr/>
          <a:lstStyle/>
          <a:p>
            <a:fld id="{D16E8C52-E10F-4C2F-9330-DED0343C84D4}" type="datetimeFigureOut">
              <a:rPr lang="en-AU" smtClean="0"/>
              <a:t>7/02/2024</a:t>
            </a:fld>
            <a:endParaRPr lang="en-AU"/>
          </a:p>
        </p:txBody>
      </p:sp>
      <p:sp>
        <p:nvSpPr>
          <p:cNvPr id="3" name="Footer Placeholder 2">
            <a:extLst>
              <a:ext uri="{FF2B5EF4-FFF2-40B4-BE49-F238E27FC236}">
                <a16:creationId xmlns:a16="http://schemas.microsoft.com/office/drawing/2014/main" id="{040C9C8A-55B0-4220-B36B-F53BBF84DF2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11A86A0-82F9-47CA-88FC-E9DC4074844D}"/>
              </a:ext>
            </a:extLst>
          </p:cNvPr>
          <p:cNvSpPr>
            <a:spLocks noGrp="1"/>
          </p:cNvSpPr>
          <p:nvPr>
            <p:ph type="sldNum" sz="quarter" idx="12"/>
          </p:nvPr>
        </p:nvSpPr>
        <p:spPr/>
        <p:txBody>
          <a:bodyPr/>
          <a:lstStyle/>
          <a:p>
            <a:fld id="{F82190AE-CAA0-444D-938A-5B01A5E304C2}" type="slidenum">
              <a:rPr lang="en-AU" smtClean="0"/>
              <a:t>‹#›</a:t>
            </a:fld>
            <a:endParaRPr lang="en-AU"/>
          </a:p>
        </p:txBody>
      </p:sp>
    </p:spTree>
    <p:extLst>
      <p:ext uri="{BB962C8B-B14F-4D97-AF65-F5344CB8AC3E}">
        <p14:creationId xmlns:p14="http://schemas.microsoft.com/office/powerpoint/2010/main" val="1049593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E3C6-A695-49EA-87B0-78D41D591C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EA1B10D-01C8-4ECA-8C3F-417944FAE5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FB28CC6-E2D7-4200-9352-7FF92CD21F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60E495-3ADA-40A1-B3E7-BDE0B11237F6}"/>
              </a:ext>
            </a:extLst>
          </p:cNvPr>
          <p:cNvSpPr>
            <a:spLocks noGrp="1"/>
          </p:cNvSpPr>
          <p:nvPr>
            <p:ph type="dt" sz="half" idx="10"/>
          </p:nvPr>
        </p:nvSpPr>
        <p:spPr/>
        <p:txBody>
          <a:bodyPr/>
          <a:lstStyle/>
          <a:p>
            <a:fld id="{D16E8C52-E10F-4C2F-9330-DED0343C84D4}" type="datetimeFigureOut">
              <a:rPr lang="en-AU" smtClean="0"/>
              <a:t>7/02/2024</a:t>
            </a:fld>
            <a:endParaRPr lang="en-AU"/>
          </a:p>
        </p:txBody>
      </p:sp>
      <p:sp>
        <p:nvSpPr>
          <p:cNvPr id="6" name="Footer Placeholder 5">
            <a:extLst>
              <a:ext uri="{FF2B5EF4-FFF2-40B4-BE49-F238E27FC236}">
                <a16:creationId xmlns:a16="http://schemas.microsoft.com/office/drawing/2014/main" id="{CDEE0EF3-F4AA-4623-842F-08ABB3D524C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7B51F0E-CC0D-4DD1-93A6-CD87197FE023}"/>
              </a:ext>
            </a:extLst>
          </p:cNvPr>
          <p:cNvSpPr>
            <a:spLocks noGrp="1"/>
          </p:cNvSpPr>
          <p:nvPr>
            <p:ph type="sldNum" sz="quarter" idx="12"/>
          </p:nvPr>
        </p:nvSpPr>
        <p:spPr/>
        <p:txBody>
          <a:bodyPr/>
          <a:lstStyle/>
          <a:p>
            <a:fld id="{F82190AE-CAA0-444D-938A-5B01A5E304C2}" type="slidenum">
              <a:rPr lang="en-AU" smtClean="0"/>
              <a:t>‹#›</a:t>
            </a:fld>
            <a:endParaRPr lang="en-AU"/>
          </a:p>
        </p:txBody>
      </p:sp>
    </p:spTree>
    <p:extLst>
      <p:ext uri="{BB962C8B-B14F-4D97-AF65-F5344CB8AC3E}">
        <p14:creationId xmlns:p14="http://schemas.microsoft.com/office/powerpoint/2010/main" val="2584611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DCAA-9868-44C4-9198-0731C1607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720A94F-7F2C-4C01-A0BE-C20E4D936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9668275-F80C-4588-AA24-0EFE6EA7F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E3C5C3-913B-49B7-B01C-0E4229AA4889}"/>
              </a:ext>
            </a:extLst>
          </p:cNvPr>
          <p:cNvSpPr>
            <a:spLocks noGrp="1"/>
          </p:cNvSpPr>
          <p:nvPr>
            <p:ph type="dt" sz="half" idx="10"/>
          </p:nvPr>
        </p:nvSpPr>
        <p:spPr/>
        <p:txBody>
          <a:bodyPr/>
          <a:lstStyle/>
          <a:p>
            <a:fld id="{D16E8C52-E10F-4C2F-9330-DED0343C84D4}" type="datetimeFigureOut">
              <a:rPr lang="en-AU" smtClean="0"/>
              <a:t>7/02/2024</a:t>
            </a:fld>
            <a:endParaRPr lang="en-AU"/>
          </a:p>
        </p:txBody>
      </p:sp>
      <p:sp>
        <p:nvSpPr>
          <p:cNvPr id="6" name="Footer Placeholder 5">
            <a:extLst>
              <a:ext uri="{FF2B5EF4-FFF2-40B4-BE49-F238E27FC236}">
                <a16:creationId xmlns:a16="http://schemas.microsoft.com/office/drawing/2014/main" id="{7E50DD75-AC07-41F6-8C22-280DE67601F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72C5BBB-B4A8-4548-A075-D39EA30B2D64}"/>
              </a:ext>
            </a:extLst>
          </p:cNvPr>
          <p:cNvSpPr>
            <a:spLocks noGrp="1"/>
          </p:cNvSpPr>
          <p:nvPr>
            <p:ph type="sldNum" sz="quarter" idx="12"/>
          </p:nvPr>
        </p:nvSpPr>
        <p:spPr/>
        <p:txBody>
          <a:bodyPr/>
          <a:lstStyle/>
          <a:p>
            <a:fld id="{F82190AE-CAA0-444D-938A-5B01A5E304C2}" type="slidenum">
              <a:rPr lang="en-AU" smtClean="0"/>
              <a:t>‹#›</a:t>
            </a:fld>
            <a:endParaRPr lang="en-AU"/>
          </a:p>
        </p:txBody>
      </p:sp>
    </p:spTree>
    <p:extLst>
      <p:ext uri="{BB962C8B-B14F-4D97-AF65-F5344CB8AC3E}">
        <p14:creationId xmlns:p14="http://schemas.microsoft.com/office/powerpoint/2010/main" val="666643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04C225-A87A-44CA-AF1C-FA3C7B667F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3DA1F4C-66DD-4BED-92C6-F2650D40A6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23AC203-715C-4EF8-A08D-C7EDBEC11C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6E8C52-E10F-4C2F-9330-DED0343C84D4}" type="datetimeFigureOut">
              <a:rPr lang="en-AU" smtClean="0"/>
              <a:t>7/02/2024</a:t>
            </a:fld>
            <a:endParaRPr lang="en-AU"/>
          </a:p>
        </p:txBody>
      </p:sp>
      <p:sp>
        <p:nvSpPr>
          <p:cNvPr id="5" name="Footer Placeholder 4">
            <a:extLst>
              <a:ext uri="{FF2B5EF4-FFF2-40B4-BE49-F238E27FC236}">
                <a16:creationId xmlns:a16="http://schemas.microsoft.com/office/drawing/2014/main" id="{4C8CF2C5-E7FD-456F-861C-9A72CDA509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0D1E239-34C0-499E-8BAC-264CB7D985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2190AE-CAA0-444D-938A-5B01A5E304C2}" type="slidenum">
              <a:rPr lang="en-AU" smtClean="0"/>
              <a:t>‹#›</a:t>
            </a:fld>
            <a:endParaRPr lang="en-AU"/>
          </a:p>
        </p:txBody>
      </p:sp>
    </p:spTree>
    <p:extLst>
      <p:ext uri="{BB962C8B-B14F-4D97-AF65-F5344CB8AC3E}">
        <p14:creationId xmlns:p14="http://schemas.microsoft.com/office/powerpoint/2010/main" val="3010253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E2A75-E1C0-4910-A089-6809C4985FDD}"/>
              </a:ext>
            </a:extLst>
          </p:cNvPr>
          <p:cNvSpPr>
            <a:spLocks noGrp="1"/>
          </p:cNvSpPr>
          <p:nvPr>
            <p:ph type="ctrTitle"/>
          </p:nvPr>
        </p:nvSpPr>
        <p:spPr>
          <a:xfrm>
            <a:off x="1524000" y="65919"/>
            <a:ext cx="9144000" cy="2387600"/>
          </a:xfrm>
        </p:spPr>
        <p:txBody>
          <a:bodyPr/>
          <a:lstStyle/>
          <a:p>
            <a:r>
              <a:rPr lang="en-AU" u="sng" dirty="0"/>
              <a:t>Circular Motion</a:t>
            </a:r>
          </a:p>
        </p:txBody>
      </p:sp>
      <p:sp>
        <p:nvSpPr>
          <p:cNvPr id="3" name="Subtitle 2">
            <a:extLst>
              <a:ext uri="{FF2B5EF4-FFF2-40B4-BE49-F238E27FC236}">
                <a16:creationId xmlns:a16="http://schemas.microsoft.com/office/drawing/2014/main" id="{F9731839-43CD-475C-9408-277AFE191989}"/>
              </a:ext>
            </a:extLst>
          </p:cNvPr>
          <p:cNvSpPr>
            <a:spLocks noGrp="1"/>
          </p:cNvSpPr>
          <p:nvPr>
            <p:ph type="subTitle" idx="1"/>
          </p:nvPr>
        </p:nvSpPr>
        <p:spPr>
          <a:xfrm>
            <a:off x="1524000" y="2545594"/>
            <a:ext cx="9144000" cy="1655762"/>
          </a:xfrm>
        </p:spPr>
        <p:txBody>
          <a:bodyPr/>
          <a:lstStyle/>
          <a:p>
            <a:r>
              <a:rPr lang="en-AU" u="sng" dirty="0"/>
              <a:t>In the Horizontal Plane</a:t>
            </a:r>
          </a:p>
        </p:txBody>
      </p:sp>
      <p:pic>
        <p:nvPicPr>
          <p:cNvPr id="5" name="Picture 4">
            <a:extLst>
              <a:ext uri="{FF2B5EF4-FFF2-40B4-BE49-F238E27FC236}">
                <a16:creationId xmlns:a16="http://schemas.microsoft.com/office/drawing/2014/main" id="{0094353D-1BEA-486E-A1FC-2D5C3E511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5" y="3255068"/>
            <a:ext cx="2762250" cy="2733675"/>
          </a:xfrm>
          <a:prstGeom prst="rect">
            <a:avLst/>
          </a:prstGeom>
        </p:spPr>
      </p:pic>
    </p:spTree>
    <p:extLst>
      <p:ext uri="{BB962C8B-B14F-4D97-AF65-F5344CB8AC3E}">
        <p14:creationId xmlns:p14="http://schemas.microsoft.com/office/powerpoint/2010/main" val="409243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0"/>
                                        <p:tgtEl>
                                          <p:spTgt spid="5"/>
                                        </p:tgtEl>
                                      </p:cBhvr>
                                    </p:animEffect>
                                    <p:anim calcmode="lin" valueType="num">
                                      <p:cBhvr>
                                        <p:cTn id="8" dur="20000" fill="hold"/>
                                        <p:tgtEl>
                                          <p:spTgt spid="5"/>
                                        </p:tgtEl>
                                        <p:attrNameLst>
                                          <p:attrName>ppt_w</p:attrName>
                                        </p:attrNameLst>
                                      </p:cBhvr>
                                      <p:tavLst>
                                        <p:tav tm="0" fmla="#ppt_w*sin(2.5*pi*$)">
                                          <p:val>
                                            <p:fltVal val="0"/>
                                          </p:val>
                                        </p:tav>
                                        <p:tav tm="100000">
                                          <p:val>
                                            <p:fltVal val="1"/>
                                          </p:val>
                                        </p:tav>
                                      </p:tavLst>
                                    </p:anim>
                                    <p:anim calcmode="lin" valueType="num">
                                      <p:cBhvr>
                                        <p:cTn id="9" dur="20000" fill="hold"/>
                                        <p:tgtEl>
                                          <p:spTgt spid="5"/>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spi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BE26E62-E193-4D3F-9B23-944453CF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173456"/>
            <a:ext cx="2396096" cy="2635706"/>
          </a:xfrm>
          <a:prstGeom prst="rect">
            <a:avLst/>
          </a:prstGeom>
        </p:spPr>
      </p:pic>
      <p:sp>
        <p:nvSpPr>
          <p:cNvPr id="2" name="Title 1">
            <a:extLst>
              <a:ext uri="{FF2B5EF4-FFF2-40B4-BE49-F238E27FC236}">
                <a16:creationId xmlns:a16="http://schemas.microsoft.com/office/drawing/2014/main" id="{26DFCB9A-57F2-410B-A86A-E761A9D44AF9}"/>
              </a:ext>
            </a:extLst>
          </p:cNvPr>
          <p:cNvSpPr>
            <a:spLocks noGrp="1"/>
          </p:cNvSpPr>
          <p:nvPr>
            <p:ph type="title"/>
          </p:nvPr>
        </p:nvSpPr>
        <p:spPr/>
        <p:txBody>
          <a:bodyPr/>
          <a:lstStyle/>
          <a:p>
            <a:r>
              <a:rPr lang="en-AU" u="sng" dirty="0"/>
              <a:t>CENTRIPETAL FORCE</a:t>
            </a:r>
          </a:p>
        </p:txBody>
      </p:sp>
      <p:sp>
        <p:nvSpPr>
          <p:cNvPr id="3" name="Content Placeholder 2">
            <a:extLst>
              <a:ext uri="{FF2B5EF4-FFF2-40B4-BE49-F238E27FC236}">
                <a16:creationId xmlns:a16="http://schemas.microsoft.com/office/drawing/2014/main" id="{9FED0BBA-283B-4FA6-A9DB-87064F3191A6}"/>
              </a:ext>
            </a:extLst>
          </p:cNvPr>
          <p:cNvSpPr>
            <a:spLocks noGrp="1"/>
          </p:cNvSpPr>
          <p:nvPr>
            <p:ph idx="1"/>
          </p:nvPr>
        </p:nvSpPr>
        <p:spPr/>
        <p:txBody>
          <a:bodyPr/>
          <a:lstStyle/>
          <a:p>
            <a:r>
              <a:rPr lang="en-AU" dirty="0"/>
              <a:t>Centripetal force is not a new or distinct force – that is to say, it doesn’t exist on its’ own; centripetal force is </a:t>
            </a:r>
            <a:r>
              <a:rPr lang="en-AU" i="1" u="sng" dirty="0"/>
              <a:t>always</a:t>
            </a:r>
            <a:r>
              <a:rPr lang="en-AU" dirty="0"/>
              <a:t> the result of other forces (i.e. tension, gravity, friction, normal force, etc.).</a:t>
            </a:r>
          </a:p>
        </p:txBody>
      </p:sp>
      <p:pic>
        <p:nvPicPr>
          <p:cNvPr id="5" name="Picture 4">
            <a:extLst>
              <a:ext uri="{FF2B5EF4-FFF2-40B4-BE49-F238E27FC236}">
                <a16:creationId xmlns:a16="http://schemas.microsoft.com/office/drawing/2014/main" id="{F05C3CD6-847C-46DE-9F82-55A91D337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47" y="3153476"/>
            <a:ext cx="2728680" cy="2039961"/>
          </a:xfrm>
          <a:prstGeom prst="rect">
            <a:avLst/>
          </a:prstGeom>
        </p:spPr>
      </p:pic>
      <p:pic>
        <p:nvPicPr>
          <p:cNvPr id="9" name="Picture 8">
            <a:extLst>
              <a:ext uri="{FF2B5EF4-FFF2-40B4-BE49-F238E27FC236}">
                <a16:creationId xmlns:a16="http://schemas.microsoft.com/office/drawing/2014/main" id="{D5B06B51-40A9-419B-9270-D6117D861E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913" y="4883680"/>
            <a:ext cx="2998289" cy="1974320"/>
          </a:xfrm>
          <a:prstGeom prst="rect">
            <a:avLst/>
          </a:prstGeom>
        </p:spPr>
      </p:pic>
      <p:pic>
        <p:nvPicPr>
          <p:cNvPr id="11" name="Picture 10">
            <a:extLst>
              <a:ext uri="{FF2B5EF4-FFF2-40B4-BE49-F238E27FC236}">
                <a16:creationId xmlns:a16="http://schemas.microsoft.com/office/drawing/2014/main" id="{CD8442C2-05F2-4238-B646-4D0392896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3492" y="3082418"/>
            <a:ext cx="2396097" cy="1801262"/>
          </a:xfrm>
          <a:prstGeom prst="rect">
            <a:avLst/>
          </a:prstGeom>
        </p:spPr>
      </p:pic>
      <p:pic>
        <p:nvPicPr>
          <p:cNvPr id="15" name="Picture 14">
            <a:extLst>
              <a:ext uri="{FF2B5EF4-FFF2-40B4-BE49-F238E27FC236}">
                <a16:creationId xmlns:a16="http://schemas.microsoft.com/office/drawing/2014/main" id="{19A90910-D139-4869-96BD-0BD6277E6B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2494" y="4587638"/>
            <a:ext cx="3315708" cy="2221524"/>
          </a:xfrm>
          <a:prstGeom prst="rect">
            <a:avLst/>
          </a:prstGeom>
        </p:spPr>
      </p:pic>
      <p:pic>
        <p:nvPicPr>
          <p:cNvPr id="17" name="Picture 16">
            <a:extLst>
              <a:ext uri="{FF2B5EF4-FFF2-40B4-BE49-F238E27FC236}">
                <a16:creationId xmlns:a16="http://schemas.microsoft.com/office/drawing/2014/main" id="{6564CD56-9ECD-4BDC-9CD1-152804E7E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4881" y="2647889"/>
            <a:ext cx="1607980" cy="1821361"/>
          </a:xfrm>
          <a:prstGeom prst="rect">
            <a:avLst/>
          </a:prstGeom>
        </p:spPr>
      </p:pic>
    </p:spTree>
    <p:extLst>
      <p:ext uri="{BB962C8B-B14F-4D97-AF65-F5344CB8AC3E}">
        <p14:creationId xmlns:p14="http://schemas.microsoft.com/office/powerpoint/2010/main" val="82420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heel(1)">
                                      <p:cBhvr>
                                        <p:cTn id="20" dur="2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80">
                                          <p:stCondLst>
                                            <p:cond delay="0"/>
                                          </p:stCondLst>
                                        </p:cTn>
                                        <p:tgtEl>
                                          <p:spTgt spid="15"/>
                                        </p:tgtEl>
                                      </p:cBhvr>
                                    </p:animEffect>
                                    <p:anim calcmode="lin" valueType="num">
                                      <p:cBhvr>
                                        <p:cTn id="2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1" dur="26">
                                          <p:stCondLst>
                                            <p:cond delay="650"/>
                                          </p:stCondLst>
                                        </p:cTn>
                                        <p:tgtEl>
                                          <p:spTgt spid="15"/>
                                        </p:tgtEl>
                                      </p:cBhvr>
                                      <p:to x="100000" y="60000"/>
                                    </p:animScale>
                                    <p:animScale>
                                      <p:cBhvr>
                                        <p:cTn id="32" dur="166" decel="50000">
                                          <p:stCondLst>
                                            <p:cond delay="676"/>
                                          </p:stCondLst>
                                        </p:cTn>
                                        <p:tgtEl>
                                          <p:spTgt spid="15"/>
                                        </p:tgtEl>
                                      </p:cBhvr>
                                      <p:to x="100000" y="100000"/>
                                    </p:animScale>
                                    <p:animScale>
                                      <p:cBhvr>
                                        <p:cTn id="33" dur="26">
                                          <p:stCondLst>
                                            <p:cond delay="1312"/>
                                          </p:stCondLst>
                                        </p:cTn>
                                        <p:tgtEl>
                                          <p:spTgt spid="15"/>
                                        </p:tgtEl>
                                      </p:cBhvr>
                                      <p:to x="100000" y="80000"/>
                                    </p:animScale>
                                    <p:animScale>
                                      <p:cBhvr>
                                        <p:cTn id="34" dur="166" decel="50000">
                                          <p:stCondLst>
                                            <p:cond delay="1338"/>
                                          </p:stCondLst>
                                        </p:cTn>
                                        <p:tgtEl>
                                          <p:spTgt spid="15"/>
                                        </p:tgtEl>
                                      </p:cBhvr>
                                      <p:to x="100000" y="100000"/>
                                    </p:animScale>
                                    <p:animScale>
                                      <p:cBhvr>
                                        <p:cTn id="35" dur="26">
                                          <p:stCondLst>
                                            <p:cond delay="1642"/>
                                          </p:stCondLst>
                                        </p:cTn>
                                        <p:tgtEl>
                                          <p:spTgt spid="15"/>
                                        </p:tgtEl>
                                      </p:cBhvr>
                                      <p:to x="100000" y="90000"/>
                                    </p:animScale>
                                    <p:animScale>
                                      <p:cBhvr>
                                        <p:cTn id="36" dur="166" decel="50000">
                                          <p:stCondLst>
                                            <p:cond delay="1668"/>
                                          </p:stCondLst>
                                        </p:cTn>
                                        <p:tgtEl>
                                          <p:spTgt spid="15"/>
                                        </p:tgtEl>
                                      </p:cBhvr>
                                      <p:to x="100000" y="100000"/>
                                    </p:animScale>
                                    <p:animScale>
                                      <p:cBhvr>
                                        <p:cTn id="37" dur="26">
                                          <p:stCondLst>
                                            <p:cond delay="1808"/>
                                          </p:stCondLst>
                                        </p:cTn>
                                        <p:tgtEl>
                                          <p:spTgt spid="15"/>
                                        </p:tgtEl>
                                      </p:cBhvr>
                                      <p:to x="100000" y="95000"/>
                                    </p:animScale>
                                    <p:animScale>
                                      <p:cBhvr>
                                        <p:cTn id="38" dur="166" decel="50000">
                                          <p:stCondLst>
                                            <p:cond delay="1834"/>
                                          </p:stCondLst>
                                        </p:cTn>
                                        <p:tgtEl>
                                          <p:spTgt spid="15"/>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80">
                                          <p:stCondLst>
                                            <p:cond delay="0"/>
                                          </p:stCondLst>
                                        </p:cTn>
                                        <p:tgtEl>
                                          <p:spTgt spid="17"/>
                                        </p:tgtEl>
                                      </p:cBhvr>
                                    </p:animEffect>
                                    <p:anim calcmode="lin" valueType="num">
                                      <p:cBhvr>
                                        <p:cTn id="4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7" dur="26">
                                          <p:stCondLst>
                                            <p:cond delay="650"/>
                                          </p:stCondLst>
                                        </p:cTn>
                                        <p:tgtEl>
                                          <p:spTgt spid="17"/>
                                        </p:tgtEl>
                                      </p:cBhvr>
                                      <p:to x="100000" y="60000"/>
                                    </p:animScale>
                                    <p:animScale>
                                      <p:cBhvr>
                                        <p:cTn id="48" dur="166" decel="50000">
                                          <p:stCondLst>
                                            <p:cond delay="676"/>
                                          </p:stCondLst>
                                        </p:cTn>
                                        <p:tgtEl>
                                          <p:spTgt spid="17"/>
                                        </p:tgtEl>
                                      </p:cBhvr>
                                      <p:to x="100000" y="100000"/>
                                    </p:animScale>
                                    <p:animScale>
                                      <p:cBhvr>
                                        <p:cTn id="49" dur="26">
                                          <p:stCondLst>
                                            <p:cond delay="1312"/>
                                          </p:stCondLst>
                                        </p:cTn>
                                        <p:tgtEl>
                                          <p:spTgt spid="17"/>
                                        </p:tgtEl>
                                      </p:cBhvr>
                                      <p:to x="100000" y="80000"/>
                                    </p:animScale>
                                    <p:animScale>
                                      <p:cBhvr>
                                        <p:cTn id="50" dur="166" decel="50000">
                                          <p:stCondLst>
                                            <p:cond delay="1338"/>
                                          </p:stCondLst>
                                        </p:cTn>
                                        <p:tgtEl>
                                          <p:spTgt spid="17"/>
                                        </p:tgtEl>
                                      </p:cBhvr>
                                      <p:to x="100000" y="100000"/>
                                    </p:animScale>
                                    <p:animScale>
                                      <p:cBhvr>
                                        <p:cTn id="51" dur="26">
                                          <p:stCondLst>
                                            <p:cond delay="1642"/>
                                          </p:stCondLst>
                                        </p:cTn>
                                        <p:tgtEl>
                                          <p:spTgt spid="17"/>
                                        </p:tgtEl>
                                      </p:cBhvr>
                                      <p:to x="100000" y="90000"/>
                                    </p:animScale>
                                    <p:animScale>
                                      <p:cBhvr>
                                        <p:cTn id="52" dur="166" decel="50000">
                                          <p:stCondLst>
                                            <p:cond delay="1668"/>
                                          </p:stCondLst>
                                        </p:cTn>
                                        <p:tgtEl>
                                          <p:spTgt spid="17"/>
                                        </p:tgtEl>
                                      </p:cBhvr>
                                      <p:to x="100000" y="100000"/>
                                    </p:animScale>
                                    <p:animScale>
                                      <p:cBhvr>
                                        <p:cTn id="53" dur="26">
                                          <p:stCondLst>
                                            <p:cond delay="1808"/>
                                          </p:stCondLst>
                                        </p:cTn>
                                        <p:tgtEl>
                                          <p:spTgt spid="17"/>
                                        </p:tgtEl>
                                      </p:cBhvr>
                                      <p:to x="100000" y="95000"/>
                                    </p:animScale>
                                    <p:animScale>
                                      <p:cBhvr>
                                        <p:cTn id="54"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3D439F4-BE26-41CC-8A85-1E3FA2EF7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263" y="5239520"/>
            <a:ext cx="3369055" cy="1444752"/>
          </a:xfrm>
          <a:prstGeom prst="rect">
            <a:avLst/>
          </a:prstGeom>
        </p:spPr>
      </p:pic>
      <p:pic>
        <p:nvPicPr>
          <p:cNvPr id="2" name="Picture 1">
            <a:extLst>
              <a:ext uri="{FF2B5EF4-FFF2-40B4-BE49-F238E27FC236}">
                <a16:creationId xmlns:a16="http://schemas.microsoft.com/office/drawing/2014/main" id="{BB5EAA83-E1B1-4720-90F3-205B3747D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480" y="1703009"/>
            <a:ext cx="3255839" cy="3687893"/>
          </a:xfrm>
          <a:prstGeom prst="rect">
            <a:avLst/>
          </a:prstGeom>
        </p:spPr>
      </p:pic>
      <p:cxnSp>
        <p:nvCxnSpPr>
          <p:cNvPr id="4" name="Straight Arrow Connector 3">
            <a:extLst>
              <a:ext uri="{FF2B5EF4-FFF2-40B4-BE49-F238E27FC236}">
                <a16:creationId xmlns:a16="http://schemas.microsoft.com/office/drawing/2014/main" id="{D639BB08-D281-4D46-B473-770A5A02B677}"/>
              </a:ext>
            </a:extLst>
          </p:cNvPr>
          <p:cNvCxnSpPr>
            <a:cxnSpLocks/>
          </p:cNvCxnSpPr>
          <p:nvPr/>
        </p:nvCxnSpPr>
        <p:spPr>
          <a:xfrm flipH="1">
            <a:off x="6380480" y="2804160"/>
            <a:ext cx="91440" cy="2946400"/>
          </a:xfrm>
          <a:prstGeom prst="straightConnector1">
            <a:avLst/>
          </a:prstGeom>
          <a:ln w="38100">
            <a:solidFill>
              <a:srgbClr val="66FF33"/>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F074773-A087-4E1B-A2CF-6160D2AE3DF8}"/>
              </a:ext>
            </a:extLst>
          </p:cNvPr>
          <p:cNvCxnSpPr>
            <a:cxnSpLocks/>
          </p:cNvCxnSpPr>
          <p:nvPr/>
        </p:nvCxnSpPr>
        <p:spPr>
          <a:xfrm flipV="1">
            <a:off x="6461760" y="217419"/>
            <a:ext cx="1960880" cy="257658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848F53A-2991-48A6-85CE-58412E01AFB2}"/>
              </a:ext>
            </a:extLst>
          </p:cNvPr>
          <p:cNvCxnSpPr>
            <a:cxnSpLocks/>
          </p:cNvCxnSpPr>
          <p:nvPr/>
        </p:nvCxnSpPr>
        <p:spPr>
          <a:xfrm>
            <a:off x="6471920" y="2804160"/>
            <a:ext cx="1828800" cy="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C62DF0D5-FA60-4FE9-8365-7A8EB32E4D7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a:t>CENTRIPETAL FORCE</a:t>
            </a:r>
            <a:endParaRPr lang="en-AU" u="sng" dirty="0"/>
          </a:p>
        </p:txBody>
      </p:sp>
      <p:sp>
        <p:nvSpPr>
          <p:cNvPr id="15" name="Content Placeholder 2">
            <a:extLst>
              <a:ext uri="{FF2B5EF4-FFF2-40B4-BE49-F238E27FC236}">
                <a16:creationId xmlns:a16="http://schemas.microsoft.com/office/drawing/2014/main" id="{44BECBDC-5D4F-4B3A-805F-7C6BB4E1EB3D}"/>
              </a:ext>
            </a:extLst>
          </p:cNvPr>
          <p:cNvSpPr txBox="1">
            <a:spLocks/>
          </p:cNvSpPr>
          <p:nvPr/>
        </p:nvSpPr>
        <p:spPr>
          <a:xfrm>
            <a:off x="838200" y="1825625"/>
            <a:ext cx="3032760" cy="44526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dirty="0"/>
              <a:t>Ignoring friction, this could be considered an example of centripetal force due to normal force.</a:t>
            </a:r>
          </a:p>
          <a:p>
            <a:pPr marL="0" indent="0">
              <a:buNone/>
            </a:pPr>
            <a:r>
              <a:rPr lang="en-AU" sz="2400" dirty="0">
                <a:solidFill>
                  <a:srgbClr val="FF0000"/>
                </a:solidFill>
              </a:rPr>
              <a:t>*In reality, the rider needs friction between the wheel and the road, or he’ll slip, but normal force </a:t>
            </a:r>
            <a:r>
              <a:rPr lang="en-AU" sz="2400" i="1" u="sng" dirty="0">
                <a:solidFill>
                  <a:srgbClr val="FF0000"/>
                </a:solidFill>
              </a:rPr>
              <a:t>can</a:t>
            </a:r>
            <a:r>
              <a:rPr lang="en-AU" sz="2400" dirty="0">
                <a:solidFill>
                  <a:srgbClr val="FF0000"/>
                </a:solidFill>
              </a:rPr>
              <a:t> provide Centripetal Force as described!</a:t>
            </a:r>
          </a:p>
        </p:txBody>
      </p:sp>
      <p:sp>
        <p:nvSpPr>
          <p:cNvPr id="16" name="Content Placeholder 2">
            <a:extLst>
              <a:ext uri="{FF2B5EF4-FFF2-40B4-BE49-F238E27FC236}">
                <a16:creationId xmlns:a16="http://schemas.microsoft.com/office/drawing/2014/main" id="{453F3367-1D8A-4B7B-91D3-87DA100D1C6C}"/>
              </a:ext>
            </a:extLst>
          </p:cNvPr>
          <p:cNvSpPr txBox="1">
            <a:spLocks/>
          </p:cNvSpPr>
          <p:nvPr/>
        </p:nvSpPr>
        <p:spPr>
          <a:xfrm>
            <a:off x="4017262" y="5464492"/>
            <a:ext cx="2514380" cy="5721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Frictionless ice</a:t>
            </a:r>
          </a:p>
        </p:txBody>
      </p:sp>
      <p:sp>
        <p:nvSpPr>
          <p:cNvPr id="17" name="Content Placeholder 2">
            <a:extLst>
              <a:ext uri="{FF2B5EF4-FFF2-40B4-BE49-F238E27FC236}">
                <a16:creationId xmlns:a16="http://schemas.microsoft.com/office/drawing/2014/main" id="{FC4C46C5-F5F0-443A-B3BB-BC9965FE72AE}"/>
              </a:ext>
            </a:extLst>
          </p:cNvPr>
          <p:cNvSpPr txBox="1">
            <a:spLocks/>
          </p:cNvSpPr>
          <p:nvPr/>
        </p:nvSpPr>
        <p:spPr>
          <a:xfrm>
            <a:off x="6383966" y="4961800"/>
            <a:ext cx="2231138" cy="5721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Weight Force</a:t>
            </a:r>
          </a:p>
        </p:txBody>
      </p:sp>
      <p:sp>
        <p:nvSpPr>
          <p:cNvPr id="18" name="Content Placeholder 2">
            <a:extLst>
              <a:ext uri="{FF2B5EF4-FFF2-40B4-BE49-F238E27FC236}">
                <a16:creationId xmlns:a16="http://schemas.microsoft.com/office/drawing/2014/main" id="{EC9194DE-9C5A-44F9-BD04-7C5E76527289}"/>
              </a:ext>
            </a:extLst>
          </p:cNvPr>
          <p:cNvSpPr txBox="1">
            <a:spLocks/>
          </p:cNvSpPr>
          <p:nvPr/>
        </p:nvSpPr>
        <p:spPr>
          <a:xfrm>
            <a:off x="8239540" y="455771"/>
            <a:ext cx="2514380" cy="5721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Normal Force</a:t>
            </a:r>
          </a:p>
        </p:txBody>
      </p:sp>
      <p:sp>
        <p:nvSpPr>
          <p:cNvPr id="19" name="Content Placeholder 2">
            <a:extLst>
              <a:ext uri="{FF2B5EF4-FFF2-40B4-BE49-F238E27FC236}">
                <a16:creationId xmlns:a16="http://schemas.microsoft.com/office/drawing/2014/main" id="{8B8EEED9-C578-4FB1-B574-A9520B24C6CC}"/>
              </a:ext>
            </a:extLst>
          </p:cNvPr>
          <p:cNvSpPr txBox="1">
            <a:spLocks/>
          </p:cNvSpPr>
          <p:nvPr/>
        </p:nvSpPr>
        <p:spPr>
          <a:xfrm>
            <a:off x="8379128" y="2592955"/>
            <a:ext cx="3497911" cy="17060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Resultant Force (towards centre of circle)</a:t>
            </a:r>
          </a:p>
          <a:p>
            <a:pPr marL="0" indent="0">
              <a:buNone/>
            </a:pPr>
            <a:r>
              <a:rPr lang="en-AU" dirty="0"/>
              <a:t>i.e. Centripetal Force</a:t>
            </a:r>
          </a:p>
        </p:txBody>
      </p:sp>
    </p:spTree>
    <p:extLst>
      <p:ext uri="{BB962C8B-B14F-4D97-AF65-F5344CB8AC3E}">
        <p14:creationId xmlns:p14="http://schemas.microsoft.com/office/powerpoint/2010/main" val="2938208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2F763-506F-405D-A6EE-D18487F6D823}"/>
              </a:ext>
            </a:extLst>
          </p:cNvPr>
          <p:cNvSpPr>
            <a:spLocks noGrp="1"/>
          </p:cNvSpPr>
          <p:nvPr>
            <p:ph type="title"/>
          </p:nvPr>
        </p:nvSpPr>
        <p:spPr/>
        <p:txBody>
          <a:bodyPr/>
          <a:lstStyle/>
          <a:p>
            <a:r>
              <a:rPr lang="en-AU" u="sng" dirty="0"/>
              <a:t>CHANGING SPEED</a:t>
            </a:r>
          </a:p>
        </p:txBody>
      </p:sp>
      <p:sp>
        <p:nvSpPr>
          <p:cNvPr id="3" name="Content Placeholder 2">
            <a:extLst>
              <a:ext uri="{FF2B5EF4-FFF2-40B4-BE49-F238E27FC236}">
                <a16:creationId xmlns:a16="http://schemas.microsoft.com/office/drawing/2014/main" id="{99802B51-43DF-4287-A451-308988F28AC4}"/>
              </a:ext>
            </a:extLst>
          </p:cNvPr>
          <p:cNvSpPr>
            <a:spLocks noGrp="1"/>
          </p:cNvSpPr>
          <p:nvPr>
            <p:ph idx="1"/>
          </p:nvPr>
        </p:nvSpPr>
        <p:spPr/>
        <p:txBody>
          <a:bodyPr>
            <a:normAutofit lnSpcReduction="10000"/>
          </a:bodyPr>
          <a:lstStyle/>
          <a:p>
            <a:r>
              <a:rPr lang="en-AU" dirty="0"/>
              <a:t>We know the expression for centripetal force. Suppose we are travelling in a circular (or semi-circular) path, such as when we round a corner while driving. What would happen if we were to suddenly increase our speed?</a:t>
            </a:r>
          </a:p>
          <a:p>
            <a:r>
              <a:rPr lang="en-AU" dirty="0"/>
              <a:t>Answer: Mass wouldn’t change. Centripetal force is provided by friction in this example, so it would have a maximum limit. As speed increases, the required centripetal force increases also. When the maximum limit for friction, and therefore centripetal force at that radius, was reached, going faster would cause the radius to increase, in order to keep the centripetal force at the maximum magnitude allowed by the friction force providing it.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F77FE66-80D6-4EDC-8474-8D7AE450A880}"/>
                  </a:ext>
                </a:extLst>
              </p:cNvPr>
              <p:cNvSpPr txBox="1"/>
              <p:nvPr/>
            </p:nvSpPr>
            <p:spPr>
              <a:xfrm>
                <a:off x="9260874" y="597019"/>
                <a:ext cx="1545936" cy="861774"/>
              </a:xfrm>
              <a:prstGeom prst="rect">
                <a:avLst/>
              </a:prstGeom>
              <a:noFill/>
              <a:ln w="1905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800" i="1" smtClean="0">
                              <a:latin typeface="Cambria Math" panose="02040503050406030204" pitchFamily="18" charset="0"/>
                            </a:rPr>
                          </m:ctrlPr>
                        </m:sSubPr>
                        <m:e>
                          <m:r>
                            <a:rPr lang="en-AU" sz="2800" b="0" i="1" smtClean="0">
                              <a:latin typeface="Cambria Math" panose="02040503050406030204" pitchFamily="18" charset="0"/>
                            </a:rPr>
                            <m:t>𝐹</m:t>
                          </m:r>
                        </m:e>
                        <m:sub>
                          <m:r>
                            <a:rPr lang="en-AU" sz="2800" b="0" i="1" smtClean="0">
                              <a:latin typeface="Cambria Math" panose="02040503050406030204" pitchFamily="18" charset="0"/>
                            </a:rPr>
                            <m:t>𝑐</m:t>
                          </m:r>
                        </m:sub>
                      </m:sSub>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𝑚</m:t>
                          </m:r>
                          <m:sSup>
                            <m:sSupPr>
                              <m:ctrlPr>
                                <a:rPr lang="en-AU" sz="2800" b="0" i="1" smtClean="0">
                                  <a:latin typeface="Cambria Math" panose="02040503050406030204" pitchFamily="18" charset="0"/>
                                </a:rPr>
                              </m:ctrlPr>
                            </m:sSupPr>
                            <m:e>
                              <m:r>
                                <a:rPr lang="en-AU" sz="2800" b="0" i="1" smtClean="0">
                                  <a:latin typeface="Cambria Math" panose="02040503050406030204" pitchFamily="18" charset="0"/>
                                </a:rPr>
                                <m:t>𝑣</m:t>
                              </m:r>
                            </m:e>
                            <m:sup>
                              <m:r>
                                <a:rPr lang="en-AU" sz="2800" b="0" i="1" smtClean="0">
                                  <a:latin typeface="Cambria Math" panose="02040503050406030204" pitchFamily="18" charset="0"/>
                                </a:rPr>
                                <m:t>2</m:t>
                              </m:r>
                            </m:sup>
                          </m:sSup>
                        </m:num>
                        <m:den>
                          <m:r>
                            <a:rPr lang="en-AU" sz="2800" b="0" i="1" smtClean="0">
                              <a:latin typeface="Cambria Math" panose="02040503050406030204" pitchFamily="18" charset="0"/>
                            </a:rPr>
                            <m:t>𝑟</m:t>
                          </m:r>
                        </m:den>
                      </m:f>
                    </m:oMath>
                  </m:oMathPara>
                </a14:m>
                <a:endParaRPr lang="en-AU" sz="2800" dirty="0"/>
              </a:p>
            </p:txBody>
          </p:sp>
        </mc:Choice>
        <mc:Fallback xmlns="">
          <p:sp>
            <p:nvSpPr>
              <p:cNvPr id="4" name="TextBox 3">
                <a:extLst>
                  <a:ext uri="{FF2B5EF4-FFF2-40B4-BE49-F238E27FC236}">
                    <a16:creationId xmlns:a16="http://schemas.microsoft.com/office/drawing/2014/main" id="{EF77FE66-80D6-4EDC-8474-8D7AE450A880}"/>
                  </a:ext>
                </a:extLst>
              </p:cNvPr>
              <p:cNvSpPr txBox="1">
                <a:spLocks noRot="1" noChangeAspect="1" noMove="1" noResize="1" noEditPoints="1" noAdjustHandles="1" noChangeArrowheads="1" noChangeShapeType="1" noTextEdit="1"/>
              </p:cNvSpPr>
              <p:nvPr/>
            </p:nvSpPr>
            <p:spPr>
              <a:xfrm>
                <a:off x="9260874" y="597019"/>
                <a:ext cx="1545936" cy="861774"/>
              </a:xfrm>
              <a:prstGeom prst="rect">
                <a:avLst/>
              </a:prstGeom>
              <a:blipFill>
                <a:blip r:embed="rId2"/>
                <a:stretch>
                  <a:fillRect/>
                </a:stretch>
              </a:blipFill>
              <a:ln w="19050">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89439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04020D-14E6-4150-B7AE-BC053E98667E}"/>
              </a:ext>
            </a:extLst>
          </p:cNvPr>
          <p:cNvPicPr>
            <a:picLocks noChangeAspect="1"/>
          </p:cNvPicPr>
          <p:nvPr/>
        </p:nvPicPr>
        <p:blipFill>
          <a:blip r:embed="rId2"/>
          <a:stretch>
            <a:fillRect/>
          </a:stretch>
        </p:blipFill>
        <p:spPr>
          <a:xfrm>
            <a:off x="4449550" y="2095647"/>
            <a:ext cx="3028950" cy="1724025"/>
          </a:xfrm>
          <a:prstGeom prst="rect">
            <a:avLst/>
          </a:prstGeom>
        </p:spPr>
      </p:pic>
      <p:sp>
        <p:nvSpPr>
          <p:cNvPr id="2" name="Title 1">
            <a:extLst>
              <a:ext uri="{FF2B5EF4-FFF2-40B4-BE49-F238E27FC236}">
                <a16:creationId xmlns:a16="http://schemas.microsoft.com/office/drawing/2014/main" id="{6062F763-506F-405D-A6EE-D18487F6D823}"/>
              </a:ext>
            </a:extLst>
          </p:cNvPr>
          <p:cNvSpPr>
            <a:spLocks noGrp="1"/>
          </p:cNvSpPr>
          <p:nvPr>
            <p:ph type="title"/>
          </p:nvPr>
        </p:nvSpPr>
        <p:spPr/>
        <p:txBody>
          <a:bodyPr/>
          <a:lstStyle/>
          <a:p>
            <a:r>
              <a:rPr lang="en-AU" u="sng" dirty="0"/>
              <a:t>CHANGING SPEED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F77FE66-80D6-4EDC-8474-8D7AE450A880}"/>
                  </a:ext>
                </a:extLst>
              </p:cNvPr>
              <p:cNvSpPr txBox="1"/>
              <p:nvPr/>
            </p:nvSpPr>
            <p:spPr>
              <a:xfrm>
                <a:off x="9260874" y="597019"/>
                <a:ext cx="1545936" cy="861774"/>
              </a:xfrm>
              <a:prstGeom prst="rect">
                <a:avLst/>
              </a:prstGeom>
              <a:noFill/>
              <a:ln w="1905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800" i="1" smtClean="0">
                              <a:latin typeface="Cambria Math" panose="02040503050406030204" pitchFamily="18" charset="0"/>
                            </a:rPr>
                          </m:ctrlPr>
                        </m:sSubPr>
                        <m:e>
                          <m:r>
                            <a:rPr lang="en-AU" sz="2800" b="0" i="1" smtClean="0">
                              <a:latin typeface="Cambria Math" panose="02040503050406030204" pitchFamily="18" charset="0"/>
                            </a:rPr>
                            <m:t>𝐹</m:t>
                          </m:r>
                        </m:e>
                        <m:sub>
                          <m:r>
                            <a:rPr lang="en-AU" sz="2800" b="0" i="1" smtClean="0">
                              <a:latin typeface="Cambria Math" panose="02040503050406030204" pitchFamily="18" charset="0"/>
                            </a:rPr>
                            <m:t>𝑐</m:t>
                          </m:r>
                        </m:sub>
                      </m:sSub>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𝑚</m:t>
                          </m:r>
                          <m:sSup>
                            <m:sSupPr>
                              <m:ctrlPr>
                                <a:rPr lang="en-AU" sz="2800" b="0" i="1" smtClean="0">
                                  <a:latin typeface="Cambria Math" panose="02040503050406030204" pitchFamily="18" charset="0"/>
                                </a:rPr>
                              </m:ctrlPr>
                            </m:sSupPr>
                            <m:e>
                              <m:r>
                                <a:rPr lang="en-AU" sz="2800" b="0" i="1" smtClean="0">
                                  <a:latin typeface="Cambria Math" panose="02040503050406030204" pitchFamily="18" charset="0"/>
                                </a:rPr>
                                <m:t>𝑣</m:t>
                              </m:r>
                            </m:e>
                            <m:sup>
                              <m:r>
                                <a:rPr lang="en-AU" sz="2800" b="0" i="1" smtClean="0">
                                  <a:latin typeface="Cambria Math" panose="02040503050406030204" pitchFamily="18" charset="0"/>
                                </a:rPr>
                                <m:t>2</m:t>
                              </m:r>
                            </m:sup>
                          </m:sSup>
                        </m:num>
                        <m:den>
                          <m:r>
                            <a:rPr lang="en-AU" sz="2800" b="0" i="1" smtClean="0">
                              <a:latin typeface="Cambria Math" panose="02040503050406030204" pitchFamily="18" charset="0"/>
                            </a:rPr>
                            <m:t>𝑟</m:t>
                          </m:r>
                        </m:den>
                      </m:f>
                    </m:oMath>
                  </m:oMathPara>
                </a14:m>
                <a:endParaRPr lang="en-AU" sz="2800" dirty="0"/>
              </a:p>
            </p:txBody>
          </p:sp>
        </mc:Choice>
        <mc:Fallback xmlns="">
          <p:sp>
            <p:nvSpPr>
              <p:cNvPr id="4" name="TextBox 3">
                <a:extLst>
                  <a:ext uri="{FF2B5EF4-FFF2-40B4-BE49-F238E27FC236}">
                    <a16:creationId xmlns:a16="http://schemas.microsoft.com/office/drawing/2014/main" id="{EF77FE66-80D6-4EDC-8474-8D7AE450A880}"/>
                  </a:ext>
                </a:extLst>
              </p:cNvPr>
              <p:cNvSpPr txBox="1">
                <a:spLocks noRot="1" noChangeAspect="1" noMove="1" noResize="1" noEditPoints="1" noAdjustHandles="1" noChangeArrowheads="1" noChangeShapeType="1" noTextEdit="1"/>
              </p:cNvSpPr>
              <p:nvPr/>
            </p:nvSpPr>
            <p:spPr>
              <a:xfrm>
                <a:off x="9260874" y="597019"/>
                <a:ext cx="1545936" cy="861774"/>
              </a:xfrm>
              <a:prstGeom prst="rect">
                <a:avLst/>
              </a:prstGeom>
              <a:blipFill>
                <a:blip r:embed="rId4"/>
                <a:stretch>
                  <a:fillRect/>
                </a:stretch>
              </a:blipFill>
              <a:ln w="19050">
                <a:solidFill>
                  <a:srgbClr val="FF0000"/>
                </a:solidFill>
              </a:ln>
            </p:spPr>
            <p:txBody>
              <a:bodyPr/>
              <a:lstStyle/>
              <a:p>
                <a:r>
                  <a:rPr lang="en-AU">
                    <a:noFill/>
                  </a:rPr>
                  <a:t> </a:t>
                </a:r>
              </a:p>
            </p:txBody>
          </p:sp>
        </mc:Fallback>
      </mc:AlternateContent>
      <p:sp>
        <p:nvSpPr>
          <p:cNvPr id="7" name="Oval 6">
            <a:extLst>
              <a:ext uri="{FF2B5EF4-FFF2-40B4-BE49-F238E27FC236}">
                <a16:creationId xmlns:a16="http://schemas.microsoft.com/office/drawing/2014/main" id="{889D1606-8BB4-4C71-B859-89222DED1556}"/>
              </a:ext>
            </a:extLst>
          </p:cNvPr>
          <p:cNvSpPr/>
          <p:nvPr/>
        </p:nvSpPr>
        <p:spPr>
          <a:xfrm>
            <a:off x="4617563" y="2558280"/>
            <a:ext cx="2956874" cy="2865749"/>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8C17765C-C356-4F34-8A8E-37073AB65F1B}"/>
              </a:ext>
            </a:extLst>
          </p:cNvPr>
          <p:cNvSpPr/>
          <p:nvPr/>
        </p:nvSpPr>
        <p:spPr>
          <a:xfrm>
            <a:off x="4742714" y="2664880"/>
            <a:ext cx="2692924" cy="265254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65772373-20E3-461D-A288-1B37E5347227}"/>
              </a:ext>
            </a:extLst>
          </p:cNvPr>
          <p:cNvSpPr/>
          <p:nvPr/>
        </p:nvSpPr>
        <p:spPr>
          <a:xfrm>
            <a:off x="4480236" y="2413262"/>
            <a:ext cx="3231528" cy="31460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Content Placeholder 2">
            <a:extLst>
              <a:ext uri="{FF2B5EF4-FFF2-40B4-BE49-F238E27FC236}">
                <a16:creationId xmlns:a16="http://schemas.microsoft.com/office/drawing/2014/main" id="{53819A7A-179B-46AD-A13C-AF6DA6C1544A}"/>
              </a:ext>
            </a:extLst>
          </p:cNvPr>
          <p:cNvSpPr>
            <a:spLocks noGrp="1"/>
          </p:cNvSpPr>
          <p:nvPr>
            <p:ph idx="1"/>
          </p:nvPr>
        </p:nvSpPr>
        <p:spPr>
          <a:xfrm>
            <a:off x="505454" y="1690688"/>
            <a:ext cx="3835983" cy="4351338"/>
          </a:xfrm>
        </p:spPr>
        <p:txBody>
          <a:bodyPr>
            <a:normAutofit fontScale="92500" lnSpcReduction="20000"/>
          </a:bodyPr>
          <a:lstStyle/>
          <a:p>
            <a:pPr marL="0" indent="0">
              <a:buNone/>
            </a:pPr>
            <a:r>
              <a:rPr lang="en-AU" dirty="0"/>
              <a:t>Speed = v</a:t>
            </a:r>
          </a:p>
          <a:p>
            <a:pPr marL="0" indent="0">
              <a:buNone/>
            </a:pPr>
            <a:r>
              <a:rPr lang="en-AU" dirty="0"/>
              <a:t>(radius constant)</a:t>
            </a:r>
          </a:p>
          <a:p>
            <a:pPr marL="0" indent="0">
              <a:buNone/>
            </a:pPr>
            <a:r>
              <a:rPr lang="en-AU" dirty="0"/>
              <a:t>Speed &gt; v</a:t>
            </a:r>
          </a:p>
          <a:p>
            <a:pPr marL="0" indent="0">
              <a:buNone/>
            </a:pPr>
            <a:r>
              <a:rPr lang="en-AU" dirty="0"/>
              <a:t>(radius increases, car</a:t>
            </a:r>
          </a:p>
          <a:p>
            <a:pPr marL="0" indent="0">
              <a:buNone/>
            </a:pPr>
            <a:r>
              <a:rPr lang="en-AU" dirty="0"/>
              <a:t>drifts off road)</a:t>
            </a:r>
          </a:p>
          <a:p>
            <a:pPr marL="0" indent="0">
              <a:buNone/>
            </a:pPr>
            <a:r>
              <a:rPr lang="en-AU" dirty="0"/>
              <a:t>Speed &lt; v</a:t>
            </a:r>
          </a:p>
          <a:p>
            <a:pPr marL="0" indent="0">
              <a:buNone/>
            </a:pPr>
            <a:r>
              <a:rPr lang="en-AU" dirty="0"/>
              <a:t>(F</a:t>
            </a:r>
            <a:r>
              <a:rPr lang="en-AU" baseline="-25000" dirty="0"/>
              <a:t>C</a:t>
            </a:r>
            <a:r>
              <a:rPr lang="en-AU" dirty="0"/>
              <a:t> not maxed out, so car stays on the road, held in place by friction. If car </a:t>
            </a:r>
            <a:r>
              <a:rPr lang="en-AU" i="1" dirty="0"/>
              <a:t>is</a:t>
            </a:r>
            <a:r>
              <a:rPr lang="en-AU" dirty="0"/>
              <a:t> run off the road, it is likely by angry motorists caught behind them…)</a:t>
            </a:r>
          </a:p>
          <a:p>
            <a:pPr marL="0" indent="0">
              <a:buNone/>
            </a:pPr>
            <a:endParaRPr lang="en-AU" dirty="0"/>
          </a:p>
        </p:txBody>
      </p:sp>
    </p:spTree>
    <p:extLst>
      <p:ext uri="{BB962C8B-B14F-4D97-AF65-F5344CB8AC3E}">
        <p14:creationId xmlns:p14="http://schemas.microsoft.com/office/powerpoint/2010/main" val="215578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500"/>
                                        <p:tgtEl>
                                          <p:spTgt spid="14">
                                            <p:txEl>
                                              <p:pRg st="2" end="2"/>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500"/>
                                        <p:tgtEl>
                                          <p:spTgt spid="14">
                                            <p:txEl>
                                              <p:pRg st="3" end="3"/>
                                            </p:txEl>
                                          </p:spTgt>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4">
                                            <p:txEl>
                                              <p:pRg st="4" end="4"/>
                                            </p:txEl>
                                          </p:spTgt>
                                        </p:tgtEl>
                                        <p:attrNameLst>
                                          <p:attrName>style.visibility</p:attrName>
                                        </p:attrNameLst>
                                      </p:cBhvr>
                                      <p:to>
                                        <p:strVal val="visible"/>
                                      </p:to>
                                    </p:set>
                                    <p:animEffect transition="in" filter="fade">
                                      <p:cBhvr>
                                        <p:cTn id="32" dur="500"/>
                                        <p:tgtEl>
                                          <p:spTgt spid="14">
                                            <p:txEl>
                                              <p:pRg st="4" end="4"/>
                                            </p:txEl>
                                          </p:spTgt>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4">
                                            <p:txEl>
                                              <p:pRg st="5" end="5"/>
                                            </p:txEl>
                                          </p:spTgt>
                                        </p:tgtEl>
                                        <p:attrNameLst>
                                          <p:attrName>style.visibility</p:attrName>
                                        </p:attrNameLst>
                                      </p:cBhvr>
                                      <p:to>
                                        <p:strVal val="visible"/>
                                      </p:to>
                                    </p:set>
                                    <p:animEffect transition="in" filter="fade">
                                      <p:cBhvr>
                                        <p:cTn id="36" dur="500"/>
                                        <p:tgtEl>
                                          <p:spTgt spid="14">
                                            <p:txEl>
                                              <p:pRg st="5" end="5"/>
                                            </p:txEl>
                                          </p:spTgt>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14">
                                            <p:txEl>
                                              <p:pRg st="6" end="6"/>
                                            </p:txEl>
                                          </p:spTgt>
                                        </p:tgtEl>
                                        <p:attrNameLst>
                                          <p:attrName>style.visibility</p:attrName>
                                        </p:attrNameLst>
                                      </p:cBhvr>
                                      <p:to>
                                        <p:strVal val="visible"/>
                                      </p:to>
                                    </p:set>
                                    <p:animEffect transition="in" filter="fade">
                                      <p:cBhvr>
                                        <p:cTn id="40"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A93C-4D4B-4DB6-B732-C7174C189F21}"/>
              </a:ext>
            </a:extLst>
          </p:cNvPr>
          <p:cNvSpPr>
            <a:spLocks noGrp="1"/>
          </p:cNvSpPr>
          <p:nvPr>
            <p:ph type="title"/>
          </p:nvPr>
        </p:nvSpPr>
        <p:spPr/>
        <p:txBody>
          <a:bodyPr/>
          <a:lstStyle/>
          <a:p>
            <a:r>
              <a:rPr lang="en-AU" u="sng" dirty="0"/>
              <a:t>CONICAL PENDULUM</a:t>
            </a:r>
          </a:p>
        </p:txBody>
      </p:sp>
      <p:sp>
        <p:nvSpPr>
          <p:cNvPr id="3" name="Content Placeholder 2">
            <a:extLst>
              <a:ext uri="{FF2B5EF4-FFF2-40B4-BE49-F238E27FC236}">
                <a16:creationId xmlns:a16="http://schemas.microsoft.com/office/drawing/2014/main" id="{1E7EC9D4-F1E3-4AEF-AD0B-8A772D127063}"/>
              </a:ext>
            </a:extLst>
          </p:cNvPr>
          <p:cNvSpPr>
            <a:spLocks noGrp="1"/>
          </p:cNvSpPr>
          <p:nvPr>
            <p:ph idx="1"/>
          </p:nvPr>
        </p:nvSpPr>
        <p:spPr>
          <a:xfrm>
            <a:off x="6906826" y="1763482"/>
            <a:ext cx="4758431" cy="4351338"/>
          </a:xfrm>
        </p:spPr>
        <p:txBody>
          <a:bodyPr>
            <a:normAutofit fontScale="92500" lnSpcReduction="10000"/>
          </a:bodyPr>
          <a:lstStyle/>
          <a:p>
            <a:pPr marL="0" indent="0">
              <a:buNone/>
            </a:pPr>
            <a:r>
              <a:rPr lang="en-AU" u="sng" dirty="0"/>
              <a:t>On the board:</a:t>
            </a:r>
          </a:p>
          <a:p>
            <a:r>
              <a:rPr lang="en-AU" dirty="0"/>
              <a:t>Find radius.</a:t>
            </a:r>
          </a:p>
          <a:p>
            <a:r>
              <a:rPr lang="en-AU" dirty="0"/>
              <a:t>Draw Force-diagram.</a:t>
            </a:r>
          </a:p>
          <a:p>
            <a:r>
              <a:rPr lang="en-AU" dirty="0"/>
              <a:t>Find Centripetal Force.</a:t>
            </a:r>
          </a:p>
          <a:p>
            <a:r>
              <a:rPr lang="en-AU" dirty="0"/>
              <a:t>Find Speed.</a:t>
            </a:r>
          </a:p>
          <a:p>
            <a:r>
              <a:rPr lang="en-AU" dirty="0"/>
              <a:t>Find Tension in String.</a:t>
            </a:r>
          </a:p>
          <a:p>
            <a:r>
              <a:rPr lang="en-AU" dirty="0"/>
              <a:t>Consider the angle of 60</a:t>
            </a:r>
            <a:r>
              <a:rPr lang="en-AU" dirty="0">
                <a:cs typeface="Times New Roman" panose="02020603050405020304" pitchFamily="18" charset="0"/>
              </a:rPr>
              <a:t>˚. Would it be possible to get it to 90˚ by swinging the ball faster? Yes or No? If not, why not?</a:t>
            </a:r>
            <a:endParaRPr lang="en-AU" dirty="0"/>
          </a:p>
        </p:txBody>
      </p:sp>
      <p:pic>
        <p:nvPicPr>
          <p:cNvPr id="5" name="Picture 4">
            <a:extLst>
              <a:ext uri="{FF2B5EF4-FFF2-40B4-BE49-F238E27FC236}">
                <a16:creationId xmlns:a16="http://schemas.microsoft.com/office/drawing/2014/main" id="{7FE6427F-3E69-4EFA-929D-54FA3F77A22D}"/>
              </a:ext>
            </a:extLst>
          </p:cNvPr>
          <p:cNvPicPr>
            <a:picLocks noChangeAspect="1"/>
          </p:cNvPicPr>
          <p:nvPr/>
        </p:nvPicPr>
        <p:blipFill>
          <a:blip r:embed="rId3"/>
          <a:stretch>
            <a:fillRect/>
          </a:stretch>
        </p:blipFill>
        <p:spPr>
          <a:xfrm>
            <a:off x="755850" y="1600478"/>
            <a:ext cx="6150977" cy="3165838"/>
          </a:xfrm>
          <a:prstGeom prst="rect">
            <a:avLst/>
          </a:prstGeom>
        </p:spPr>
      </p:pic>
    </p:spTree>
    <p:extLst>
      <p:ext uri="{BB962C8B-B14F-4D97-AF65-F5344CB8AC3E}">
        <p14:creationId xmlns:p14="http://schemas.microsoft.com/office/powerpoint/2010/main" val="1884804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2">
            <a:extLst>
              <a:ext uri="{FF2B5EF4-FFF2-40B4-BE49-F238E27FC236}">
                <a16:creationId xmlns:a16="http://schemas.microsoft.com/office/drawing/2014/main" id="{91075619-729C-4A01-B783-D04354C3384E}"/>
              </a:ext>
            </a:extLst>
          </p:cNvPr>
          <p:cNvSpPr txBox="1">
            <a:spLocks/>
          </p:cNvSpPr>
          <p:nvPr/>
        </p:nvSpPr>
        <p:spPr>
          <a:xfrm>
            <a:off x="8831429" y="3946455"/>
            <a:ext cx="3126787" cy="2203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Key:</a:t>
            </a:r>
            <a:endParaRPr lang="en-AU" dirty="0"/>
          </a:p>
          <a:p>
            <a:pPr marL="0" indent="0">
              <a:buNone/>
            </a:pPr>
            <a:r>
              <a:rPr lang="en-AU" dirty="0"/>
              <a:t>        = a (or </a:t>
            </a:r>
            <a:r>
              <a:rPr lang="en-AU" dirty="0" err="1"/>
              <a:t>a∆t</a:t>
            </a:r>
            <a:r>
              <a:rPr lang="en-AU" dirty="0"/>
              <a:t>)</a:t>
            </a:r>
          </a:p>
          <a:p>
            <a:pPr marL="0" indent="0">
              <a:buNone/>
            </a:pPr>
            <a:r>
              <a:rPr lang="en-AU" dirty="0"/>
              <a:t>        = tangential v</a:t>
            </a:r>
          </a:p>
          <a:p>
            <a:pPr marL="0" indent="0">
              <a:buNone/>
            </a:pPr>
            <a:r>
              <a:rPr lang="en-AU" dirty="0"/>
              <a:t>        = resultant v</a:t>
            </a:r>
          </a:p>
        </p:txBody>
      </p:sp>
      <p:sp>
        <p:nvSpPr>
          <p:cNvPr id="2" name="Title 1">
            <a:extLst>
              <a:ext uri="{FF2B5EF4-FFF2-40B4-BE49-F238E27FC236}">
                <a16:creationId xmlns:a16="http://schemas.microsoft.com/office/drawing/2014/main" id="{AD1EEA78-311F-49F5-BDE0-6C491ADDDA91}"/>
              </a:ext>
            </a:extLst>
          </p:cNvPr>
          <p:cNvSpPr>
            <a:spLocks noGrp="1"/>
          </p:cNvSpPr>
          <p:nvPr>
            <p:ph type="title"/>
          </p:nvPr>
        </p:nvSpPr>
        <p:spPr/>
        <p:txBody>
          <a:bodyPr/>
          <a:lstStyle/>
          <a:p>
            <a:r>
              <a:rPr lang="en-AU" u="sng" dirty="0"/>
              <a:t>UNIFORM CIRCULAR MOTION</a:t>
            </a:r>
          </a:p>
        </p:txBody>
      </p:sp>
      <p:sp>
        <p:nvSpPr>
          <p:cNvPr id="3" name="Content Placeholder 2">
            <a:extLst>
              <a:ext uri="{FF2B5EF4-FFF2-40B4-BE49-F238E27FC236}">
                <a16:creationId xmlns:a16="http://schemas.microsoft.com/office/drawing/2014/main" id="{DEC3F28E-9BC5-4D29-9C82-F6677A9D791A}"/>
              </a:ext>
            </a:extLst>
          </p:cNvPr>
          <p:cNvSpPr>
            <a:spLocks noGrp="1"/>
          </p:cNvSpPr>
          <p:nvPr>
            <p:ph idx="1"/>
          </p:nvPr>
        </p:nvSpPr>
        <p:spPr>
          <a:xfrm>
            <a:off x="838200" y="1825625"/>
            <a:ext cx="10515600" cy="1742800"/>
          </a:xfrm>
        </p:spPr>
        <p:txBody>
          <a:bodyPr/>
          <a:lstStyle/>
          <a:p>
            <a:r>
              <a:rPr lang="en-AU" dirty="0"/>
              <a:t>An object exhibiting uniform circular motion is accelerating towards the centre of the circle. Therefore, even if its’ </a:t>
            </a:r>
            <a:r>
              <a:rPr lang="en-AU" i="1" dirty="0"/>
              <a:t>speed</a:t>
            </a:r>
            <a:r>
              <a:rPr lang="en-AU" dirty="0"/>
              <a:t> around the circle is one constant value, the </a:t>
            </a:r>
            <a:r>
              <a:rPr lang="en-AU" i="1" dirty="0"/>
              <a:t>velocity</a:t>
            </a:r>
            <a:r>
              <a:rPr lang="en-AU" dirty="0"/>
              <a:t> of the object is continually changing.</a:t>
            </a:r>
          </a:p>
        </p:txBody>
      </p:sp>
      <p:sp>
        <p:nvSpPr>
          <p:cNvPr id="4" name="Oval 3">
            <a:extLst>
              <a:ext uri="{FF2B5EF4-FFF2-40B4-BE49-F238E27FC236}">
                <a16:creationId xmlns:a16="http://schemas.microsoft.com/office/drawing/2014/main" id="{45CDE512-4C38-4F63-8183-5F48304D54DB}"/>
              </a:ext>
            </a:extLst>
          </p:cNvPr>
          <p:cNvSpPr/>
          <p:nvPr/>
        </p:nvSpPr>
        <p:spPr>
          <a:xfrm>
            <a:off x="4740676" y="3815626"/>
            <a:ext cx="2308194" cy="22264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D202C03D-0109-4FEB-8281-755269301384}"/>
              </a:ext>
            </a:extLst>
          </p:cNvPr>
          <p:cNvSpPr/>
          <p:nvPr/>
        </p:nvSpPr>
        <p:spPr>
          <a:xfrm>
            <a:off x="5797119" y="3701988"/>
            <a:ext cx="230820" cy="22194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5F11EF4A-6E96-4CF5-98F8-B063CFF001EF}"/>
              </a:ext>
            </a:extLst>
          </p:cNvPr>
          <p:cNvSpPr/>
          <p:nvPr/>
        </p:nvSpPr>
        <p:spPr>
          <a:xfrm>
            <a:off x="5798600" y="5931765"/>
            <a:ext cx="230820" cy="22194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F274FE3E-7FB4-44D9-AE90-B215C0B2D9CC}"/>
              </a:ext>
            </a:extLst>
          </p:cNvPr>
          <p:cNvSpPr/>
          <p:nvPr/>
        </p:nvSpPr>
        <p:spPr>
          <a:xfrm>
            <a:off x="4625266" y="4817855"/>
            <a:ext cx="230820" cy="22194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622B031C-E59C-4A59-AAE1-DFED8E4CC03E}"/>
              </a:ext>
            </a:extLst>
          </p:cNvPr>
          <p:cNvSpPr/>
          <p:nvPr/>
        </p:nvSpPr>
        <p:spPr>
          <a:xfrm>
            <a:off x="6933460" y="4817855"/>
            <a:ext cx="230820" cy="22194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 name="Straight Arrow Connector 9">
            <a:extLst>
              <a:ext uri="{FF2B5EF4-FFF2-40B4-BE49-F238E27FC236}">
                <a16:creationId xmlns:a16="http://schemas.microsoft.com/office/drawing/2014/main" id="{7E4D7A60-7C67-4B00-9C0C-1C0D39D0F83C}"/>
              </a:ext>
            </a:extLst>
          </p:cNvPr>
          <p:cNvCxnSpPr>
            <a:cxnSpLocks/>
            <a:stCxn id="5" idx="2"/>
          </p:cNvCxnSpPr>
          <p:nvPr/>
        </p:nvCxnSpPr>
        <p:spPr>
          <a:xfrm flipH="1">
            <a:off x="4625266" y="3812959"/>
            <a:ext cx="1171853" cy="26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2BB310-9D15-4E0E-8AD4-D21C6DAC45E1}"/>
              </a:ext>
            </a:extLst>
          </p:cNvPr>
          <p:cNvCxnSpPr>
            <a:cxnSpLocks/>
            <a:endCxn id="6" idx="6"/>
          </p:cNvCxnSpPr>
          <p:nvPr/>
        </p:nvCxnSpPr>
        <p:spPr>
          <a:xfrm flipH="1">
            <a:off x="6029420" y="6040069"/>
            <a:ext cx="1134860" cy="2667"/>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93CC4F1-1DE0-40D4-BF7A-7EC71805B167}"/>
              </a:ext>
            </a:extLst>
          </p:cNvPr>
          <p:cNvCxnSpPr>
            <a:cxnSpLocks/>
          </p:cNvCxnSpPr>
          <p:nvPr/>
        </p:nvCxnSpPr>
        <p:spPr>
          <a:xfrm flipH="1">
            <a:off x="4740676" y="5038819"/>
            <a:ext cx="1" cy="1137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B548D8-3616-4285-9C19-091748ADEB84}"/>
              </a:ext>
            </a:extLst>
          </p:cNvPr>
          <p:cNvCxnSpPr>
            <a:cxnSpLocks/>
          </p:cNvCxnSpPr>
          <p:nvPr/>
        </p:nvCxnSpPr>
        <p:spPr>
          <a:xfrm flipH="1" flipV="1">
            <a:off x="7057101" y="3698523"/>
            <a:ext cx="1" cy="11193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23223C3-70E0-4372-8DB2-D71965550EE9}"/>
              </a:ext>
            </a:extLst>
          </p:cNvPr>
          <p:cNvSpPr/>
          <p:nvPr/>
        </p:nvSpPr>
        <p:spPr>
          <a:xfrm>
            <a:off x="5874058" y="4900473"/>
            <a:ext cx="65103" cy="565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0" name="Straight Arrow Connector 19">
            <a:extLst>
              <a:ext uri="{FF2B5EF4-FFF2-40B4-BE49-F238E27FC236}">
                <a16:creationId xmlns:a16="http://schemas.microsoft.com/office/drawing/2014/main" id="{577B56B7-03DF-4C91-A90E-C5787AA00F95}"/>
              </a:ext>
            </a:extLst>
          </p:cNvPr>
          <p:cNvCxnSpPr>
            <a:cxnSpLocks/>
          </p:cNvCxnSpPr>
          <p:nvPr/>
        </p:nvCxnSpPr>
        <p:spPr>
          <a:xfrm flipH="1">
            <a:off x="5905131" y="3923930"/>
            <a:ext cx="1" cy="444252"/>
          </a:xfrm>
          <a:prstGeom prst="straightConnector1">
            <a:avLst/>
          </a:prstGeom>
          <a:ln w="28575">
            <a:solidFill>
              <a:srgbClr val="33CC3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2A55B7-CF2D-4694-9623-4939DA5E7D6A}"/>
              </a:ext>
            </a:extLst>
          </p:cNvPr>
          <p:cNvCxnSpPr>
            <a:cxnSpLocks/>
          </p:cNvCxnSpPr>
          <p:nvPr/>
        </p:nvCxnSpPr>
        <p:spPr>
          <a:xfrm flipH="1">
            <a:off x="5906610" y="3925408"/>
            <a:ext cx="1" cy="444252"/>
          </a:xfrm>
          <a:prstGeom prst="straightConnector1">
            <a:avLst/>
          </a:prstGeom>
          <a:ln w="28575">
            <a:solidFill>
              <a:srgbClr val="33CC3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5E4838B-9449-496E-A16A-12ADA687AA22}"/>
              </a:ext>
            </a:extLst>
          </p:cNvPr>
          <p:cNvCxnSpPr>
            <a:cxnSpLocks/>
          </p:cNvCxnSpPr>
          <p:nvPr/>
        </p:nvCxnSpPr>
        <p:spPr>
          <a:xfrm>
            <a:off x="4888639" y="4928826"/>
            <a:ext cx="380999" cy="0"/>
          </a:xfrm>
          <a:prstGeom prst="straightConnector1">
            <a:avLst/>
          </a:prstGeom>
          <a:ln w="28575">
            <a:solidFill>
              <a:srgbClr val="33CC3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8B7813-D60A-4184-9041-639C11F3F595}"/>
              </a:ext>
            </a:extLst>
          </p:cNvPr>
          <p:cNvCxnSpPr>
            <a:cxnSpLocks/>
          </p:cNvCxnSpPr>
          <p:nvPr/>
        </p:nvCxnSpPr>
        <p:spPr>
          <a:xfrm>
            <a:off x="4890116" y="4930305"/>
            <a:ext cx="380999" cy="0"/>
          </a:xfrm>
          <a:prstGeom prst="straightConnector1">
            <a:avLst/>
          </a:prstGeom>
          <a:ln w="28575">
            <a:solidFill>
              <a:srgbClr val="33CC3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A9F080-0B9D-4460-AF35-0E265F2013B0}"/>
              </a:ext>
            </a:extLst>
          </p:cNvPr>
          <p:cNvCxnSpPr>
            <a:cxnSpLocks/>
          </p:cNvCxnSpPr>
          <p:nvPr/>
        </p:nvCxnSpPr>
        <p:spPr>
          <a:xfrm flipH="1">
            <a:off x="6516210" y="4928826"/>
            <a:ext cx="417250" cy="0"/>
          </a:xfrm>
          <a:prstGeom prst="straightConnector1">
            <a:avLst/>
          </a:prstGeom>
          <a:ln w="28575">
            <a:solidFill>
              <a:srgbClr val="33CC3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8C4E72F-C387-4106-ACE9-E896FF663767}"/>
              </a:ext>
            </a:extLst>
          </p:cNvPr>
          <p:cNvCxnSpPr>
            <a:cxnSpLocks/>
          </p:cNvCxnSpPr>
          <p:nvPr/>
        </p:nvCxnSpPr>
        <p:spPr>
          <a:xfrm flipH="1">
            <a:off x="6518432" y="4928826"/>
            <a:ext cx="417250" cy="0"/>
          </a:xfrm>
          <a:prstGeom prst="straightConnector1">
            <a:avLst/>
          </a:prstGeom>
          <a:ln w="28575">
            <a:solidFill>
              <a:srgbClr val="33CC3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DDA71E-3614-4EB8-BBDA-9AFD17AAEBED}"/>
              </a:ext>
            </a:extLst>
          </p:cNvPr>
          <p:cNvCxnSpPr>
            <a:cxnSpLocks/>
          </p:cNvCxnSpPr>
          <p:nvPr/>
        </p:nvCxnSpPr>
        <p:spPr>
          <a:xfrm flipV="1">
            <a:off x="5912527" y="5504155"/>
            <a:ext cx="0" cy="427610"/>
          </a:xfrm>
          <a:prstGeom prst="straightConnector1">
            <a:avLst/>
          </a:prstGeom>
          <a:ln w="28575">
            <a:solidFill>
              <a:srgbClr val="33CC3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CC76580-BB84-48AE-A128-C50621FAC30D}"/>
              </a:ext>
            </a:extLst>
          </p:cNvPr>
          <p:cNvCxnSpPr>
            <a:cxnSpLocks/>
          </p:cNvCxnSpPr>
          <p:nvPr/>
        </p:nvCxnSpPr>
        <p:spPr>
          <a:xfrm flipV="1">
            <a:off x="5914007" y="5505633"/>
            <a:ext cx="0" cy="427610"/>
          </a:xfrm>
          <a:prstGeom prst="straightConnector1">
            <a:avLst/>
          </a:prstGeom>
          <a:ln w="28575">
            <a:solidFill>
              <a:srgbClr val="33CC3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7BADE54-2E1A-4341-8206-8ED9038D4E86}"/>
              </a:ext>
            </a:extLst>
          </p:cNvPr>
          <p:cNvCxnSpPr>
            <a:cxnSpLocks/>
            <a:stCxn id="5" idx="2"/>
          </p:cNvCxnSpPr>
          <p:nvPr/>
        </p:nvCxnSpPr>
        <p:spPr>
          <a:xfrm flipH="1">
            <a:off x="4641543" y="3812959"/>
            <a:ext cx="1155576" cy="44523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F26024-85EC-454A-BC20-428B4DE8FD20}"/>
              </a:ext>
            </a:extLst>
          </p:cNvPr>
          <p:cNvCxnSpPr>
            <a:cxnSpLocks/>
          </p:cNvCxnSpPr>
          <p:nvPr/>
        </p:nvCxnSpPr>
        <p:spPr>
          <a:xfrm>
            <a:off x="4732539" y="5058925"/>
            <a:ext cx="389136" cy="109058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7DFA9F-B191-4E79-847F-9F2F701BC550}"/>
              </a:ext>
            </a:extLst>
          </p:cNvPr>
          <p:cNvCxnSpPr>
            <a:cxnSpLocks/>
          </p:cNvCxnSpPr>
          <p:nvPr/>
        </p:nvCxnSpPr>
        <p:spPr>
          <a:xfrm flipV="1">
            <a:off x="6019062" y="5627627"/>
            <a:ext cx="1145218" cy="40607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86779F1-D898-49FC-881A-2247EACF5C62}"/>
              </a:ext>
            </a:extLst>
          </p:cNvPr>
          <p:cNvCxnSpPr>
            <a:cxnSpLocks/>
          </p:cNvCxnSpPr>
          <p:nvPr/>
        </p:nvCxnSpPr>
        <p:spPr>
          <a:xfrm flipH="1" flipV="1">
            <a:off x="6638647" y="3712943"/>
            <a:ext cx="422060" cy="109477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24888A5-487C-4B4C-9368-2F0A30A6F9A3}"/>
              </a:ext>
            </a:extLst>
          </p:cNvPr>
          <p:cNvCxnSpPr>
            <a:cxnSpLocks/>
          </p:cNvCxnSpPr>
          <p:nvPr/>
        </p:nvCxnSpPr>
        <p:spPr>
          <a:xfrm>
            <a:off x="8946842" y="4657823"/>
            <a:ext cx="542598" cy="0"/>
          </a:xfrm>
          <a:prstGeom prst="straightConnector1">
            <a:avLst/>
          </a:prstGeom>
          <a:ln w="28575">
            <a:solidFill>
              <a:srgbClr val="33CC3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83CE857-1E62-4C0A-8B69-BAC148CE19DF}"/>
              </a:ext>
            </a:extLst>
          </p:cNvPr>
          <p:cNvCxnSpPr>
            <a:cxnSpLocks/>
          </p:cNvCxnSpPr>
          <p:nvPr/>
        </p:nvCxnSpPr>
        <p:spPr>
          <a:xfrm flipH="1">
            <a:off x="8946842" y="5190072"/>
            <a:ext cx="533939"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4E82B0C-2508-4F9B-A154-CAFB8C8B0AC3}"/>
              </a:ext>
            </a:extLst>
          </p:cNvPr>
          <p:cNvCxnSpPr>
            <a:cxnSpLocks/>
          </p:cNvCxnSpPr>
          <p:nvPr/>
        </p:nvCxnSpPr>
        <p:spPr>
          <a:xfrm>
            <a:off x="8946842" y="5713273"/>
            <a:ext cx="533939"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20DC8182-9886-40F5-B78B-0FEB611D219F}"/>
              </a:ext>
            </a:extLst>
          </p:cNvPr>
          <p:cNvSpPr/>
          <p:nvPr/>
        </p:nvSpPr>
        <p:spPr>
          <a:xfrm>
            <a:off x="10068560" y="4450080"/>
            <a:ext cx="1191603" cy="478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Content Placeholder 2">
            <a:extLst>
              <a:ext uri="{FF2B5EF4-FFF2-40B4-BE49-F238E27FC236}">
                <a16:creationId xmlns:a16="http://schemas.microsoft.com/office/drawing/2014/main" id="{B9E691A6-FD0E-4AC6-979B-247FE726EBBD}"/>
              </a:ext>
            </a:extLst>
          </p:cNvPr>
          <p:cNvSpPr txBox="1">
            <a:spLocks/>
          </p:cNvSpPr>
          <p:nvPr/>
        </p:nvSpPr>
        <p:spPr>
          <a:xfrm>
            <a:off x="830342" y="3833572"/>
            <a:ext cx="2862215" cy="17401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Note that ‘a’ and ‘tangential v’ are perpendicular to one another.</a:t>
            </a:r>
          </a:p>
        </p:txBody>
      </p:sp>
    </p:spTree>
    <p:extLst>
      <p:ext uri="{BB962C8B-B14F-4D97-AF65-F5344CB8AC3E}">
        <p14:creationId xmlns:p14="http://schemas.microsoft.com/office/powerpoint/2010/main" val="74245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8" presetClass="emph" presetSubtype="0" fill="hold" grpId="1" nodeType="withEffect">
                                  <p:stCondLst>
                                    <p:cond delay="0"/>
                                  </p:stCondLst>
                                  <p:childTnLst>
                                    <p:animRot by="-21600000">
                                      <p:cBhvr>
                                        <p:cTn id="9" dur="1750" fill="hold"/>
                                        <p:tgtEl>
                                          <p:spTgt spid="4"/>
                                        </p:tgtEl>
                                        <p:attrNameLst>
                                          <p:attrName>r</p:attrName>
                                        </p:attrNameLst>
                                      </p:cBhvr>
                                    </p:animRo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 calcmode="lin" valueType="num">
                                      <p:cBhvr>
                                        <p:cTn id="31" dur="500" fill="hold"/>
                                        <p:tgtEl>
                                          <p:spTgt spid="6"/>
                                        </p:tgtEl>
                                        <p:attrNameLst>
                                          <p:attrName>style.rotation</p:attrName>
                                        </p:attrNameLst>
                                      </p:cBhvr>
                                      <p:tavLst>
                                        <p:tav tm="0">
                                          <p:val>
                                            <p:fltVal val="360"/>
                                          </p:val>
                                        </p:tav>
                                        <p:tav tm="100000">
                                          <p:val>
                                            <p:fltVal val="0"/>
                                          </p:val>
                                        </p:tav>
                                      </p:tavLst>
                                    </p:anim>
                                    <p:animEffect transition="in" filter="fade">
                                      <p:cBhvr>
                                        <p:cTn id="32" dur="500"/>
                                        <p:tgtEl>
                                          <p:spTgt spid="6"/>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 calcmode="lin" valueType="num">
                                      <p:cBhvr>
                                        <p:cTn id="37" dur="500" fill="hold"/>
                                        <p:tgtEl>
                                          <p:spTgt spid="8"/>
                                        </p:tgtEl>
                                        <p:attrNameLst>
                                          <p:attrName>style.rotation</p:attrName>
                                        </p:attrNameLst>
                                      </p:cBhvr>
                                      <p:tavLst>
                                        <p:tav tm="0">
                                          <p:val>
                                            <p:fltVal val="360"/>
                                          </p:val>
                                        </p:tav>
                                        <p:tav tm="100000">
                                          <p:val>
                                            <p:fltVal val="0"/>
                                          </p:val>
                                        </p:tav>
                                      </p:tavLst>
                                    </p:anim>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par>
                                <p:cTn id="44" presetID="10" presetClass="entr" presetSubtype="0" fill="hold" nodeType="withEffect">
                                  <p:stCondLst>
                                    <p:cond delay="0"/>
                                  </p:stCondLst>
                                  <p:childTnLst>
                                    <p:set>
                                      <p:cBhvr>
                                        <p:cTn id="45" dur="1" fill="hold">
                                          <p:stCondLst>
                                            <p:cond delay="0"/>
                                          </p:stCondLst>
                                        </p:cTn>
                                        <p:tgtEl>
                                          <p:spTgt spid="83">
                                            <p:txEl>
                                              <p:pRg st="0" end="0"/>
                                            </p:txEl>
                                          </p:spTgt>
                                        </p:tgtEl>
                                        <p:attrNameLst>
                                          <p:attrName>style.visibility</p:attrName>
                                        </p:attrNameLst>
                                      </p:cBhvr>
                                      <p:to>
                                        <p:strVal val="visible"/>
                                      </p:to>
                                    </p:set>
                                    <p:animEffect transition="in" filter="fade">
                                      <p:cBhvr>
                                        <p:cTn id="46" dur="500"/>
                                        <p:tgtEl>
                                          <p:spTgt spid="83">
                                            <p:txEl>
                                              <p:pRg st="0" end="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3">
                                            <p:txEl>
                                              <p:pRg st="1" end="1"/>
                                            </p:txEl>
                                          </p:spTgt>
                                        </p:tgtEl>
                                        <p:attrNameLst>
                                          <p:attrName>style.visibility</p:attrName>
                                        </p:attrNameLst>
                                      </p:cBhvr>
                                      <p:to>
                                        <p:strVal val="visible"/>
                                      </p:to>
                                    </p:set>
                                    <p:animEffect transition="in" filter="fade">
                                      <p:cBhvr>
                                        <p:cTn id="49" dur="500"/>
                                        <p:tgtEl>
                                          <p:spTgt spid="83">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0"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7" presetClass="entr" presetSubtype="2" fill="hold" nodeType="clickEffect">
                                  <p:stCondLst>
                                    <p:cond delay="0"/>
                                  </p:stCondLst>
                                  <p:childTnLst>
                                    <p:set>
                                      <p:cBhvr>
                                        <p:cTn id="79" dur="1" fill="hold">
                                          <p:stCondLst>
                                            <p:cond delay="0"/>
                                          </p:stCondLst>
                                        </p:cTn>
                                        <p:tgtEl>
                                          <p:spTgt spid="10"/>
                                        </p:tgtEl>
                                        <p:attrNameLst>
                                          <p:attrName>style.visibility</p:attrName>
                                        </p:attrNameLst>
                                      </p:cBhvr>
                                      <p:to>
                                        <p:strVal val="visible"/>
                                      </p:to>
                                    </p:set>
                                    <p:anim calcmode="lin" valueType="num">
                                      <p:cBhvr>
                                        <p:cTn id="80" dur="500" fill="hold"/>
                                        <p:tgtEl>
                                          <p:spTgt spid="10"/>
                                        </p:tgtEl>
                                        <p:attrNameLst>
                                          <p:attrName>ppt_x</p:attrName>
                                        </p:attrNameLst>
                                      </p:cBhvr>
                                      <p:tavLst>
                                        <p:tav tm="0">
                                          <p:val>
                                            <p:strVal val="#ppt_x+#ppt_w/2"/>
                                          </p:val>
                                        </p:tav>
                                        <p:tav tm="100000">
                                          <p:val>
                                            <p:strVal val="#ppt_x"/>
                                          </p:val>
                                        </p:tav>
                                      </p:tavLst>
                                    </p:anim>
                                    <p:anim calcmode="lin" valueType="num">
                                      <p:cBhvr>
                                        <p:cTn id="81" dur="500" fill="hold"/>
                                        <p:tgtEl>
                                          <p:spTgt spid="10"/>
                                        </p:tgtEl>
                                        <p:attrNameLst>
                                          <p:attrName>ppt_y</p:attrName>
                                        </p:attrNameLst>
                                      </p:cBhvr>
                                      <p:tavLst>
                                        <p:tav tm="0">
                                          <p:val>
                                            <p:strVal val="#ppt_y"/>
                                          </p:val>
                                        </p:tav>
                                        <p:tav tm="100000">
                                          <p:val>
                                            <p:strVal val="#ppt_y"/>
                                          </p:val>
                                        </p:tav>
                                      </p:tavLst>
                                    </p:anim>
                                    <p:anim calcmode="lin" valueType="num">
                                      <p:cBhvr>
                                        <p:cTn id="82" dur="500" fill="hold"/>
                                        <p:tgtEl>
                                          <p:spTgt spid="10"/>
                                        </p:tgtEl>
                                        <p:attrNameLst>
                                          <p:attrName>ppt_w</p:attrName>
                                        </p:attrNameLst>
                                      </p:cBhvr>
                                      <p:tavLst>
                                        <p:tav tm="0">
                                          <p:val>
                                            <p:fltVal val="0"/>
                                          </p:val>
                                        </p:tav>
                                        <p:tav tm="100000">
                                          <p:val>
                                            <p:strVal val="#ppt_w"/>
                                          </p:val>
                                        </p:tav>
                                      </p:tavLst>
                                    </p:anim>
                                    <p:anim calcmode="lin" valueType="num">
                                      <p:cBhvr>
                                        <p:cTn id="83" dur="500" fill="hold"/>
                                        <p:tgtEl>
                                          <p:spTgt spid="10"/>
                                        </p:tgtEl>
                                        <p:attrNameLst>
                                          <p:attrName>ppt_h</p:attrName>
                                        </p:attrNameLst>
                                      </p:cBhvr>
                                      <p:tavLst>
                                        <p:tav tm="0">
                                          <p:val>
                                            <p:strVal val="#ppt_h"/>
                                          </p:val>
                                        </p:tav>
                                        <p:tav tm="100000">
                                          <p:val>
                                            <p:strVal val="#ppt_h"/>
                                          </p:val>
                                        </p:tav>
                                      </p:tavLst>
                                    </p:anim>
                                  </p:childTnLst>
                                </p:cTn>
                              </p:par>
                              <p:par>
                                <p:cTn id="84" presetID="17" presetClass="entr" presetSubtype="1" fill="hold" nodeType="withEffect">
                                  <p:stCondLst>
                                    <p:cond delay="0"/>
                                  </p:stCondLst>
                                  <p:childTnLst>
                                    <p:set>
                                      <p:cBhvr>
                                        <p:cTn id="85" dur="1" fill="hold">
                                          <p:stCondLst>
                                            <p:cond delay="0"/>
                                          </p:stCondLst>
                                        </p:cTn>
                                        <p:tgtEl>
                                          <p:spTgt spid="15"/>
                                        </p:tgtEl>
                                        <p:attrNameLst>
                                          <p:attrName>style.visibility</p:attrName>
                                        </p:attrNameLst>
                                      </p:cBhvr>
                                      <p:to>
                                        <p:strVal val="visible"/>
                                      </p:to>
                                    </p:set>
                                    <p:anim calcmode="lin" valueType="num">
                                      <p:cBhvr>
                                        <p:cTn id="86" dur="500" fill="hold"/>
                                        <p:tgtEl>
                                          <p:spTgt spid="15"/>
                                        </p:tgtEl>
                                        <p:attrNameLst>
                                          <p:attrName>ppt_x</p:attrName>
                                        </p:attrNameLst>
                                      </p:cBhvr>
                                      <p:tavLst>
                                        <p:tav tm="0">
                                          <p:val>
                                            <p:strVal val="#ppt_x"/>
                                          </p:val>
                                        </p:tav>
                                        <p:tav tm="100000">
                                          <p:val>
                                            <p:strVal val="#ppt_x"/>
                                          </p:val>
                                        </p:tav>
                                      </p:tavLst>
                                    </p:anim>
                                    <p:anim calcmode="lin" valueType="num">
                                      <p:cBhvr>
                                        <p:cTn id="87" dur="500" fill="hold"/>
                                        <p:tgtEl>
                                          <p:spTgt spid="15"/>
                                        </p:tgtEl>
                                        <p:attrNameLst>
                                          <p:attrName>ppt_y</p:attrName>
                                        </p:attrNameLst>
                                      </p:cBhvr>
                                      <p:tavLst>
                                        <p:tav tm="0">
                                          <p:val>
                                            <p:strVal val="#ppt_y-#ppt_h/2"/>
                                          </p:val>
                                        </p:tav>
                                        <p:tav tm="100000">
                                          <p:val>
                                            <p:strVal val="#ppt_y"/>
                                          </p:val>
                                        </p:tav>
                                      </p:tavLst>
                                    </p:anim>
                                    <p:anim calcmode="lin" valueType="num">
                                      <p:cBhvr>
                                        <p:cTn id="88" dur="500" fill="hold"/>
                                        <p:tgtEl>
                                          <p:spTgt spid="15"/>
                                        </p:tgtEl>
                                        <p:attrNameLst>
                                          <p:attrName>ppt_w</p:attrName>
                                        </p:attrNameLst>
                                      </p:cBhvr>
                                      <p:tavLst>
                                        <p:tav tm="0">
                                          <p:val>
                                            <p:strVal val="#ppt_w"/>
                                          </p:val>
                                        </p:tav>
                                        <p:tav tm="100000">
                                          <p:val>
                                            <p:strVal val="#ppt_w"/>
                                          </p:val>
                                        </p:tav>
                                      </p:tavLst>
                                    </p:anim>
                                    <p:anim calcmode="lin" valueType="num">
                                      <p:cBhvr>
                                        <p:cTn id="89" dur="500" fill="hold"/>
                                        <p:tgtEl>
                                          <p:spTgt spid="15"/>
                                        </p:tgtEl>
                                        <p:attrNameLst>
                                          <p:attrName>ppt_h</p:attrName>
                                        </p:attrNameLst>
                                      </p:cBhvr>
                                      <p:tavLst>
                                        <p:tav tm="0">
                                          <p:val>
                                            <p:fltVal val="0"/>
                                          </p:val>
                                        </p:tav>
                                        <p:tav tm="100000">
                                          <p:val>
                                            <p:strVal val="#ppt_h"/>
                                          </p:val>
                                        </p:tav>
                                      </p:tavLst>
                                    </p:anim>
                                  </p:childTnLst>
                                </p:cTn>
                              </p:par>
                              <p:par>
                                <p:cTn id="90" presetID="17" presetClass="entr" presetSubtype="8" fill="hold" nodeType="withEffect">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cBhvr>
                                        <p:cTn id="92" dur="500" fill="hold"/>
                                        <p:tgtEl>
                                          <p:spTgt spid="12"/>
                                        </p:tgtEl>
                                        <p:attrNameLst>
                                          <p:attrName>ppt_x</p:attrName>
                                        </p:attrNameLst>
                                      </p:cBhvr>
                                      <p:tavLst>
                                        <p:tav tm="0">
                                          <p:val>
                                            <p:strVal val="#ppt_x-#ppt_w/2"/>
                                          </p:val>
                                        </p:tav>
                                        <p:tav tm="100000">
                                          <p:val>
                                            <p:strVal val="#ppt_x"/>
                                          </p:val>
                                        </p:tav>
                                      </p:tavLst>
                                    </p:anim>
                                    <p:anim calcmode="lin" valueType="num">
                                      <p:cBhvr>
                                        <p:cTn id="93" dur="500" fill="hold"/>
                                        <p:tgtEl>
                                          <p:spTgt spid="12"/>
                                        </p:tgtEl>
                                        <p:attrNameLst>
                                          <p:attrName>ppt_y</p:attrName>
                                        </p:attrNameLst>
                                      </p:cBhvr>
                                      <p:tavLst>
                                        <p:tav tm="0">
                                          <p:val>
                                            <p:strVal val="#ppt_y"/>
                                          </p:val>
                                        </p:tav>
                                        <p:tav tm="100000">
                                          <p:val>
                                            <p:strVal val="#ppt_y"/>
                                          </p:val>
                                        </p:tav>
                                      </p:tavLst>
                                    </p:anim>
                                    <p:anim calcmode="lin" valueType="num">
                                      <p:cBhvr>
                                        <p:cTn id="94" dur="500" fill="hold"/>
                                        <p:tgtEl>
                                          <p:spTgt spid="12"/>
                                        </p:tgtEl>
                                        <p:attrNameLst>
                                          <p:attrName>ppt_w</p:attrName>
                                        </p:attrNameLst>
                                      </p:cBhvr>
                                      <p:tavLst>
                                        <p:tav tm="0">
                                          <p:val>
                                            <p:fltVal val="0"/>
                                          </p:val>
                                        </p:tav>
                                        <p:tav tm="100000">
                                          <p:val>
                                            <p:strVal val="#ppt_w"/>
                                          </p:val>
                                        </p:tav>
                                      </p:tavLst>
                                    </p:anim>
                                    <p:anim calcmode="lin" valueType="num">
                                      <p:cBhvr>
                                        <p:cTn id="95" dur="500" fill="hold"/>
                                        <p:tgtEl>
                                          <p:spTgt spid="12"/>
                                        </p:tgtEl>
                                        <p:attrNameLst>
                                          <p:attrName>ppt_h</p:attrName>
                                        </p:attrNameLst>
                                      </p:cBhvr>
                                      <p:tavLst>
                                        <p:tav tm="0">
                                          <p:val>
                                            <p:strVal val="#ppt_h"/>
                                          </p:val>
                                        </p:tav>
                                        <p:tav tm="100000">
                                          <p:val>
                                            <p:strVal val="#ppt_h"/>
                                          </p:val>
                                        </p:tav>
                                      </p:tavLst>
                                    </p:anim>
                                  </p:childTnLst>
                                </p:cTn>
                              </p:par>
                              <p:par>
                                <p:cTn id="96" presetID="17" presetClass="entr" presetSubtype="4"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 calcmode="lin" valueType="num">
                                      <p:cBhvr>
                                        <p:cTn id="98" dur="500" fill="hold"/>
                                        <p:tgtEl>
                                          <p:spTgt spid="17"/>
                                        </p:tgtEl>
                                        <p:attrNameLst>
                                          <p:attrName>ppt_x</p:attrName>
                                        </p:attrNameLst>
                                      </p:cBhvr>
                                      <p:tavLst>
                                        <p:tav tm="0">
                                          <p:val>
                                            <p:strVal val="#ppt_x"/>
                                          </p:val>
                                        </p:tav>
                                        <p:tav tm="100000">
                                          <p:val>
                                            <p:strVal val="#ppt_x"/>
                                          </p:val>
                                        </p:tav>
                                      </p:tavLst>
                                    </p:anim>
                                    <p:anim calcmode="lin" valueType="num">
                                      <p:cBhvr>
                                        <p:cTn id="99" dur="500" fill="hold"/>
                                        <p:tgtEl>
                                          <p:spTgt spid="17"/>
                                        </p:tgtEl>
                                        <p:attrNameLst>
                                          <p:attrName>ppt_y</p:attrName>
                                        </p:attrNameLst>
                                      </p:cBhvr>
                                      <p:tavLst>
                                        <p:tav tm="0">
                                          <p:val>
                                            <p:strVal val="#ppt_y+#ppt_h/2"/>
                                          </p:val>
                                        </p:tav>
                                        <p:tav tm="100000">
                                          <p:val>
                                            <p:strVal val="#ppt_y"/>
                                          </p:val>
                                        </p:tav>
                                      </p:tavLst>
                                    </p:anim>
                                    <p:anim calcmode="lin" valueType="num">
                                      <p:cBhvr>
                                        <p:cTn id="100" dur="500" fill="hold"/>
                                        <p:tgtEl>
                                          <p:spTgt spid="17"/>
                                        </p:tgtEl>
                                        <p:attrNameLst>
                                          <p:attrName>ppt_w</p:attrName>
                                        </p:attrNameLst>
                                      </p:cBhvr>
                                      <p:tavLst>
                                        <p:tav tm="0">
                                          <p:val>
                                            <p:strVal val="#ppt_w"/>
                                          </p:val>
                                        </p:tav>
                                        <p:tav tm="100000">
                                          <p:val>
                                            <p:strVal val="#ppt_w"/>
                                          </p:val>
                                        </p:tav>
                                      </p:tavLst>
                                    </p:anim>
                                    <p:anim calcmode="lin" valueType="num">
                                      <p:cBhvr>
                                        <p:cTn id="101"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77"/>
                                        </p:tgtEl>
                                        <p:attrNameLst>
                                          <p:attrName>style.visibility</p:attrName>
                                        </p:attrNameLst>
                                      </p:cBhvr>
                                      <p:to>
                                        <p:strVal val="visible"/>
                                      </p:to>
                                    </p:set>
                                    <p:animEffect transition="in" filter="fade">
                                      <p:cBhvr>
                                        <p:cTn id="106" dur="500"/>
                                        <p:tgtEl>
                                          <p:spTgt spid="77"/>
                                        </p:tgtEl>
                                      </p:cBhvr>
                                    </p:animEffect>
                                  </p:childTnLst>
                                </p:cTn>
                              </p:par>
                              <p:par>
                                <p:cTn id="107" presetID="10" presetClass="entr" presetSubtype="0" fill="hold" nodeType="withEffect">
                                  <p:stCondLst>
                                    <p:cond delay="0"/>
                                  </p:stCondLst>
                                  <p:childTnLst>
                                    <p:set>
                                      <p:cBhvr>
                                        <p:cTn id="108" dur="1" fill="hold">
                                          <p:stCondLst>
                                            <p:cond delay="0"/>
                                          </p:stCondLst>
                                        </p:cTn>
                                        <p:tgtEl>
                                          <p:spTgt spid="83">
                                            <p:txEl>
                                              <p:pRg st="2" end="2"/>
                                            </p:txEl>
                                          </p:spTgt>
                                        </p:tgtEl>
                                        <p:attrNameLst>
                                          <p:attrName>style.visibility</p:attrName>
                                        </p:attrNameLst>
                                      </p:cBhvr>
                                      <p:to>
                                        <p:strVal val="visible"/>
                                      </p:to>
                                    </p:set>
                                    <p:animEffect transition="in" filter="fade">
                                      <p:cBhvr>
                                        <p:cTn id="109" dur="500"/>
                                        <p:tgtEl>
                                          <p:spTgt spid="83">
                                            <p:txEl>
                                              <p:pRg st="2" end="2"/>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35" presetClass="path" presetSubtype="0" accel="50000" decel="50000" fill="hold" nodeType="clickEffect">
                                  <p:stCondLst>
                                    <p:cond delay="0"/>
                                  </p:stCondLst>
                                  <p:childTnLst>
                                    <p:animMotion origin="layout" path="M 4.79167E-6 -1.11111E-6 L -0.10378 -0.01782 " pathEditMode="relative" rAng="0" ptsTypes="AA">
                                      <p:cBhvr>
                                        <p:cTn id="113" dur="2000" fill="hold"/>
                                        <p:tgtEl>
                                          <p:spTgt spid="22"/>
                                        </p:tgtEl>
                                        <p:attrNameLst>
                                          <p:attrName>ppt_x</p:attrName>
                                          <p:attrName>ppt_y</p:attrName>
                                        </p:attrNameLst>
                                      </p:cBhvr>
                                      <p:rCtr x="-5195" y="-903"/>
                                    </p:animMotion>
                                  </p:childTnLst>
                                </p:cTn>
                              </p:par>
                              <p:par>
                                <p:cTn id="114" presetID="42" presetClass="path" presetSubtype="0" accel="50000" decel="50000" fill="hold" nodeType="withEffect">
                                  <p:stCondLst>
                                    <p:cond delay="0"/>
                                  </p:stCondLst>
                                  <p:childTnLst>
                                    <p:animMotion origin="layout" path="M 3.33333E-6 -1.48148E-6 L -0.01029 0.17708 " pathEditMode="relative" rAng="0" ptsTypes="AA">
                                      <p:cBhvr>
                                        <p:cTn id="115" dur="2000" fill="hold"/>
                                        <p:tgtEl>
                                          <p:spTgt spid="25"/>
                                        </p:tgtEl>
                                        <p:attrNameLst>
                                          <p:attrName>ppt_x</p:attrName>
                                          <p:attrName>ppt_y</p:attrName>
                                        </p:attrNameLst>
                                      </p:cBhvr>
                                      <p:rCtr x="-521" y="8843"/>
                                    </p:animMotion>
                                  </p:childTnLst>
                                </p:cTn>
                              </p:par>
                              <p:par>
                                <p:cTn id="116" presetID="63" presetClass="path" presetSubtype="0" accel="50000" decel="50000" fill="hold" nodeType="withEffect">
                                  <p:stCondLst>
                                    <p:cond delay="0"/>
                                  </p:stCondLst>
                                  <p:childTnLst>
                                    <p:animMotion origin="layout" path="M 3.95833E-6 3.7037E-6 L 0.10247 0.01365 " pathEditMode="relative" rAng="0" ptsTypes="AA">
                                      <p:cBhvr>
                                        <p:cTn id="117" dur="2000" fill="hold"/>
                                        <p:tgtEl>
                                          <p:spTgt spid="32"/>
                                        </p:tgtEl>
                                        <p:attrNameLst>
                                          <p:attrName>ppt_x</p:attrName>
                                          <p:attrName>ppt_y</p:attrName>
                                        </p:attrNameLst>
                                      </p:cBhvr>
                                      <p:rCtr x="5117" y="671"/>
                                    </p:animMotion>
                                  </p:childTnLst>
                                </p:cTn>
                              </p:par>
                              <p:par>
                                <p:cTn id="118" presetID="64" presetClass="path" presetSubtype="0" accel="50000" decel="50000" fill="hold" nodeType="withEffect">
                                  <p:stCondLst>
                                    <p:cond delay="0"/>
                                  </p:stCondLst>
                                  <p:childTnLst>
                                    <p:animMotion origin="layout" path="M -2.70833E-6 1.11022E-16 L 0.01172 -0.17847 " pathEditMode="relative" rAng="0" ptsTypes="AA">
                                      <p:cBhvr>
                                        <p:cTn id="119" dur="2000" fill="hold"/>
                                        <p:tgtEl>
                                          <p:spTgt spid="29"/>
                                        </p:tgtEl>
                                        <p:attrNameLst>
                                          <p:attrName>ppt_x</p:attrName>
                                          <p:attrName>ppt_y</p:attrName>
                                        </p:attrNameLst>
                                      </p:cBhvr>
                                      <p:rCtr x="586" y="-8935"/>
                                    </p:animMotion>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0" nodeType="clickEffect">
                                  <p:stCondLst>
                                    <p:cond delay="0"/>
                                  </p:stCondLst>
                                  <p:childTnLst>
                                    <p:animEffect transition="out" filter="fade">
                                      <p:cBhvr>
                                        <p:cTn id="123" dur="500"/>
                                        <p:tgtEl>
                                          <p:spTgt spid="84"/>
                                        </p:tgtEl>
                                      </p:cBhvr>
                                    </p:animEffect>
                                    <p:set>
                                      <p:cBhvr>
                                        <p:cTn id="124" dur="1" fill="hold">
                                          <p:stCondLst>
                                            <p:cond delay="499"/>
                                          </p:stCondLst>
                                        </p:cTn>
                                        <p:tgtEl>
                                          <p:spTgt spid="84"/>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80"/>
                                        </p:tgtEl>
                                        <p:attrNameLst>
                                          <p:attrName>style.visibility</p:attrName>
                                        </p:attrNameLst>
                                      </p:cBhvr>
                                      <p:to>
                                        <p:strVal val="visible"/>
                                      </p:to>
                                    </p:set>
                                    <p:animEffect transition="in" filter="fade">
                                      <p:cBhvr>
                                        <p:cTn id="129" dur="500"/>
                                        <p:tgtEl>
                                          <p:spTgt spid="80"/>
                                        </p:tgtEl>
                                      </p:cBhvr>
                                    </p:animEffect>
                                  </p:childTnLst>
                                </p:cTn>
                              </p:par>
                              <p:par>
                                <p:cTn id="130" presetID="10" presetClass="entr" presetSubtype="0" fill="hold" nodeType="withEffect">
                                  <p:stCondLst>
                                    <p:cond delay="0"/>
                                  </p:stCondLst>
                                  <p:childTnLst>
                                    <p:set>
                                      <p:cBhvr>
                                        <p:cTn id="131" dur="1" fill="hold">
                                          <p:stCondLst>
                                            <p:cond delay="0"/>
                                          </p:stCondLst>
                                        </p:cTn>
                                        <p:tgtEl>
                                          <p:spTgt spid="83">
                                            <p:txEl>
                                              <p:pRg st="3" end="3"/>
                                            </p:txEl>
                                          </p:spTgt>
                                        </p:tgtEl>
                                        <p:attrNameLst>
                                          <p:attrName>style.visibility</p:attrName>
                                        </p:attrNameLst>
                                      </p:cBhvr>
                                      <p:to>
                                        <p:strVal val="visible"/>
                                      </p:to>
                                    </p:set>
                                    <p:animEffect transition="in" filter="fade">
                                      <p:cBhvr>
                                        <p:cTn id="132" dur="500"/>
                                        <p:tgtEl>
                                          <p:spTgt spid="83">
                                            <p:txEl>
                                              <p:pRg st="3" end="3"/>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31" presetClass="entr" presetSubtype="0" fill="hold" nodeType="clickEffect">
                                  <p:stCondLst>
                                    <p:cond delay="0"/>
                                  </p:stCondLst>
                                  <p:childTnLst>
                                    <p:set>
                                      <p:cBhvr>
                                        <p:cTn id="136" dur="1" fill="hold">
                                          <p:stCondLst>
                                            <p:cond delay="0"/>
                                          </p:stCondLst>
                                        </p:cTn>
                                        <p:tgtEl>
                                          <p:spTgt spid="44"/>
                                        </p:tgtEl>
                                        <p:attrNameLst>
                                          <p:attrName>style.visibility</p:attrName>
                                        </p:attrNameLst>
                                      </p:cBhvr>
                                      <p:to>
                                        <p:strVal val="visible"/>
                                      </p:to>
                                    </p:set>
                                    <p:anim calcmode="lin" valueType="num">
                                      <p:cBhvr>
                                        <p:cTn id="137" dur="1000" fill="hold"/>
                                        <p:tgtEl>
                                          <p:spTgt spid="44"/>
                                        </p:tgtEl>
                                        <p:attrNameLst>
                                          <p:attrName>ppt_w</p:attrName>
                                        </p:attrNameLst>
                                      </p:cBhvr>
                                      <p:tavLst>
                                        <p:tav tm="0">
                                          <p:val>
                                            <p:fltVal val="0"/>
                                          </p:val>
                                        </p:tav>
                                        <p:tav tm="100000">
                                          <p:val>
                                            <p:strVal val="#ppt_w"/>
                                          </p:val>
                                        </p:tav>
                                      </p:tavLst>
                                    </p:anim>
                                    <p:anim calcmode="lin" valueType="num">
                                      <p:cBhvr>
                                        <p:cTn id="138" dur="1000" fill="hold"/>
                                        <p:tgtEl>
                                          <p:spTgt spid="44"/>
                                        </p:tgtEl>
                                        <p:attrNameLst>
                                          <p:attrName>ppt_h</p:attrName>
                                        </p:attrNameLst>
                                      </p:cBhvr>
                                      <p:tavLst>
                                        <p:tav tm="0">
                                          <p:val>
                                            <p:fltVal val="0"/>
                                          </p:val>
                                        </p:tav>
                                        <p:tav tm="100000">
                                          <p:val>
                                            <p:strVal val="#ppt_h"/>
                                          </p:val>
                                        </p:tav>
                                      </p:tavLst>
                                    </p:anim>
                                    <p:anim calcmode="lin" valueType="num">
                                      <p:cBhvr>
                                        <p:cTn id="139" dur="1000" fill="hold"/>
                                        <p:tgtEl>
                                          <p:spTgt spid="44"/>
                                        </p:tgtEl>
                                        <p:attrNameLst>
                                          <p:attrName>style.rotation</p:attrName>
                                        </p:attrNameLst>
                                      </p:cBhvr>
                                      <p:tavLst>
                                        <p:tav tm="0">
                                          <p:val>
                                            <p:fltVal val="90"/>
                                          </p:val>
                                        </p:tav>
                                        <p:tav tm="100000">
                                          <p:val>
                                            <p:fltVal val="0"/>
                                          </p:val>
                                        </p:tav>
                                      </p:tavLst>
                                    </p:anim>
                                    <p:animEffect transition="in" filter="fade">
                                      <p:cBhvr>
                                        <p:cTn id="140" dur="1000"/>
                                        <p:tgtEl>
                                          <p:spTgt spid="44"/>
                                        </p:tgtEl>
                                      </p:cBhvr>
                                    </p:animEffect>
                                  </p:childTnLst>
                                </p:cTn>
                              </p:par>
                              <p:par>
                                <p:cTn id="141" presetID="31" presetClass="entr" presetSubtype="0" fill="hold" nodeType="withEffect">
                                  <p:stCondLst>
                                    <p:cond delay="0"/>
                                  </p:stCondLst>
                                  <p:childTnLst>
                                    <p:set>
                                      <p:cBhvr>
                                        <p:cTn id="142" dur="1" fill="hold">
                                          <p:stCondLst>
                                            <p:cond delay="0"/>
                                          </p:stCondLst>
                                        </p:cTn>
                                        <p:tgtEl>
                                          <p:spTgt spid="38"/>
                                        </p:tgtEl>
                                        <p:attrNameLst>
                                          <p:attrName>style.visibility</p:attrName>
                                        </p:attrNameLst>
                                      </p:cBhvr>
                                      <p:to>
                                        <p:strVal val="visible"/>
                                      </p:to>
                                    </p:set>
                                    <p:anim calcmode="lin" valueType="num">
                                      <p:cBhvr>
                                        <p:cTn id="143" dur="1000" fill="hold"/>
                                        <p:tgtEl>
                                          <p:spTgt spid="38"/>
                                        </p:tgtEl>
                                        <p:attrNameLst>
                                          <p:attrName>ppt_w</p:attrName>
                                        </p:attrNameLst>
                                      </p:cBhvr>
                                      <p:tavLst>
                                        <p:tav tm="0">
                                          <p:val>
                                            <p:fltVal val="0"/>
                                          </p:val>
                                        </p:tav>
                                        <p:tav tm="100000">
                                          <p:val>
                                            <p:strVal val="#ppt_w"/>
                                          </p:val>
                                        </p:tav>
                                      </p:tavLst>
                                    </p:anim>
                                    <p:anim calcmode="lin" valueType="num">
                                      <p:cBhvr>
                                        <p:cTn id="144" dur="1000" fill="hold"/>
                                        <p:tgtEl>
                                          <p:spTgt spid="38"/>
                                        </p:tgtEl>
                                        <p:attrNameLst>
                                          <p:attrName>ppt_h</p:attrName>
                                        </p:attrNameLst>
                                      </p:cBhvr>
                                      <p:tavLst>
                                        <p:tav tm="0">
                                          <p:val>
                                            <p:fltVal val="0"/>
                                          </p:val>
                                        </p:tav>
                                        <p:tav tm="100000">
                                          <p:val>
                                            <p:strVal val="#ppt_h"/>
                                          </p:val>
                                        </p:tav>
                                      </p:tavLst>
                                    </p:anim>
                                    <p:anim calcmode="lin" valueType="num">
                                      <p:cBhvr>
                                        <p:cTn id="145" dur="1000" fill="hold"/>
                                        <p:tgtEl>
                                          <p:spTgt spid="38"/>
                                        </p:tgtEl>
                                        <p:attrNameLst>
                                          <p:attrName>style.rotation</p:attrName>
                                        </p:attrNameLst>
                                      </p:cBhvr>
                                      <p:tavLst>
                                        <p:tav tm="0">
                                          <p:val>
                                            <p:fltVal val="90"/>
                                          </p:val>
                                        </p:tav>
                                        <p:tav tm="100000">
                                          <p:val>
                                            <p:fltVal val="0"/>
                                          </p:val>
                                        </p:tav>
                                      </p:tavLst>
                                    </p:anim>
                                    <p:animEffect transition="in" filter="fade">
                                      <p:cBhvr>
                                        <p:cTn id="146" dur="1000"/>
                                        <p:tgtEl>
                                          <p:spTgt spid="38"/>
                                        </p:tgtEl>
                                      </p:cBhvr>
                                    </p:animEffect>
                                  </p:childTnLst>
                                </p:cTn>
                              </p:par>
                              <p:par>
                                <p:cTn id="147" presetID="31" presetClass="entr" presetSubtype="0" fill="hold" nodeType="withEffect">
                                  <p:stCondLst>
                                    <p:cond delay="0"/>
                                  </p:stCondLst>
                                  <p:childTnLst>
                                    <p:set>
                                      <p:cBhvr>
                                        <p:cTn id="148" dur="1" fill="hold">
                                          <p:stCondLst>
                                            <p:cond delay="0"/>
                                          </p:stCondLst>
                                        </p:cTn>
                                        <p:tgtEl>
                                          <p:spTgt spid="40"/>
                                        </p:tgtEl>
                                        <p:attrNameLst>
                                          <p:attrName>style.visibility</p:attrName>
                                        </p:attrNameLst>
                                      </p:cBhvr>
                                      <p:to>
                                        <p:strVal val="visible"/>
                                      </p:to>
                                    </p:set>
                                    <p:anim calcmode="lin" valueType="num">
                                      <p:cBhvr>
                                        <p:cTn id="149" dur="1000" fill="hold"/>
                                        <p:tgtEl>
                                          <p:spTgt spid="40"/>
                                        </p:tgtEl>
                                        <p:attrNameLst>
                                          <p:attrName>ppt_w</p:attrName>
                                        </p:attrNameLst>
                                      </p:cBhvr>
                                      <p:tavLst>
                                        <p:tav tm="0">
                                          <p:val>
                                            <p:fltVal val="0"/>
                                          </p:val>
                                        </p:tav>
                                        <p:tav tm="100000">
                                          <p:val>
                                            <p:strVal val="#ppt_w"/>
                                          </p:val>
                                        </p:tav>
                                      </p:tavLst>
                                    </p:anim>
                                    <p:anim calcmode="lin" valueType="num">
                                      <p:cBhvr>
                                        <p:cTn id="150" dur="1000" fill="hold"/>
                                        <p:tgtEl>
                                          <p:spTgt spid="40"/>
                                        </p:tgtEl>
                                        <p:attrNameLst>
                                          <p:attrName>ppt_h</p:attrName>
                                        </p:attrNameLst>
                                      </p:cBhvr>
                                      <p:tavLst>
                                        <p:tav tm="0">
                                          <p:val>
                                            <p:fltVal val="0"/>
                                          </p:val>
                                        </p:tav>
                                        <p:tav tm="100000">
                                          <p:val>
                                            <p:strVal val="#ppt_h"/>
                                          </p:val>
                                        </p:tav>
                                      </p:tavLst>
                                    </p:anim>
                                    <p:anim calcmode="lin" valueType="num">
                                      <p:cBhvr>
                                        <p:cTn id="151" dur="1000" fill="hold"/>
                                        <p:tgtEl>
                                          <p:spTgt spid="40"/>
                                        </p:tgtEl>
                                        <p:attrNameLst>
                                          <p:attrName>style.rotation</p:attrName>
                                        </p:attrNameLst>
                                      </p:cBhvr>
                                      <p:tavLst>
                                        <p:tav tm="0">
                                          <p:val>
                                            <p:fltVal val="90"/>
                                          </p:val>
                                        </p:tav>
                                        <p:tav tm="100000">
                                          <p:val>
                                            <p:fltVal val="0"/>
                                          </p:val>
                                        </p:tav>
                                      </p:tavLst>
                                    </p:anim>
                                    <p:animEffect transition="in" filter="fade">
                                      <p:cBhvr>
                                        <p:cTn id="152" dur="1000"/>
                                        <p:tgtEl>
                                          <p:spTgt spid="40"/>
                                        </p:tgtEl>
                                      </p:cBhvr>
                                    </p:animEffect>
                                  </p:childTnLst>
                                </p:cTn>
                              </p:par>
                              <p:par>
                                <p:cTn id="153" presetID="31" presetClass="entr" presetSubtype="0" fill="hold" nodeType="withEffect">
                                  <p:stCondLst>
                                    <p:cond delay="0"/>
                                  </p:stCondLst>
                                  <p:childTnLst>
                                    <p:set>
                                      <p:cBhvr>
                                        <p:cTn id="154" dur="1" fill="hold">
                                          <p:stCondLst>
                                            <p:cond delay="0"/>
                                          </p:stCondLst>
                                        </p:cTn>
                                        <p:tgtEl>
                                          <p:spTgt spid="42"/>
                                        </p:tgtEl>
                                        <p:attrNameLst>
                                          <p:attrName>style.visibility</p:attrName>
                                        </p:attrNameLst>
                                      </p:cBhvr>
                                      <p:to>
                                        <p:strVal val="visible"/>
                                      </p:to>
                                    </p:set>
                                    <p:anim calcmode="lin" valueType="num">
                                      <p:cBhvr>
                                        <p:cTn id="155" dur="1000" fill="hold"/>
                                        <p:tgtEl>
                                          <p:spTgt spid="42"/>
                                        </p:tgtEl>
                                        <p:attrNameLst>
                                          <p:attrName>ppt_w</p:attrName>
                                        </p:attrNameLst>
                                      </p:cBhvr>
                                      <p:tavLst>
                                        <p:tav tm="0">
                                          <p:val>
                                            <p:fltVal val="0"/>
                                          </p:val>
                                        </p:tav>
                                        <p:tav tm="100000">
                                          <p:val>
                                            <p:strVal val="#ppt_w"/>
                                          </p:val>
                                        </p:tav>
                                      </p:tavLst>
                                    </p:anim>
                                    <p:anim calcmode="lin" valueType="num">
                                      <p:cBhvr>
                                        <p:cTn id="156" dur="1000" fill="hold"/>
                                        <p:tgtEl>
                                          <p:spTgt spid="42"/>
                                        </p:tgtEl>
                                        <p:attrNameLst>
                                          <p:attrName>ppt_h</p:attrName>
                                        </p:attrNameLst>
                                      </p:cBhvr>
                                      <p:tavLst>
                                        <p:tav tm="0">
                                          <p:val>
                                            <p:fltVal val="0"/>
                                          </p:val>
                                        </p:tav>
                                        <p:tav tm="100000">
                                          <p:val>
                                            <p:strVal val="#ppt_h"/>
                                          </p:val>
                                        </p:tav>
                                      </p:tavLst>
                                    </p:anim>
                                    <p:anim calcmode="lin" valueType="num">
                                      <p:cBhvr>
                                        <p:cTn id="157" dur="1000" fill="hold"/>
                                        <p:tgtEl>
                                          <p:spTgt spid="42"/>
                                        </p:tgtEl>
                                        <p:attrNameLst>
                                          <p:attrName>style.rotation</p:attrName>
                                        </p:attrNameLst>
                                      </p:cBhvr>
                                      <p:tavLst>
                                        <p:tav tm="0">
                                          <p:val>
                                            <p:fltVal val="90"/>
                                          </p:val>
                                        </p:tav>
                                        <p:tav tm="100000">
                                          <p:val>
                                            <p:fltVal val="0"/>
                                          </p:val>
                                        </p:tav>
                                      </p:tavLst>
                                    </p:anim>
                                    <p:animEffect transition="in" filter="fade">
                                      <p:cBhvr>
                                        <p:cTn id="158" dur="1000"/>
                                        <p:tgtEl>
                                          <p:spTgt spid="42"/>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5"/>
                                        </p:tgtEl>
                                        <p:attrNameLst>
                                          <p:attrName>style.visibility</p:attrName>
                                        </p:attrNameLst>
                                      </p:cBhvr>
                                      <p:to>
                                        <p:strVal val="visible"/>
                                      </p:to>
                                    </p:set>
                                    <p:animEffect transition="in" filter="fade">
                                      <p:cBhvr>
                                        <p:cTn id="16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6" grpId="0" animBg="1"/>
      <p:bldP spid="7" grpId="0" animBg="1"/>
      <p:bldP spid="8" grpId="0" animBg="1"/>
      <p:bldP spid="19" grpId="0" animBg="1"/>
      <p:bldP spid="84" grpId="0" animBg="1"/>
      <p:bldP spid="8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BCA39-429D-49A7-B3A1-90C9473F6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575" y="1556575"/>
            <a:ext cx="3744850" cy="3744850"/>
          </a:xfrm>
          <a:prstGeom prst="rect">
            <a:avLst/>
          </a:prstGeom>
        </p:spPr>
      </p:pic>
    </p:spTree>
    <p:extLst>
      <p:ext uri="{BB962C8B-B14F-4D97-AF65-F5344CB8AC3E}">
        <p14:creationId xmlns:p14="http://schemas.microsoft.com/office/powerpoint/2010/main" val="497109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2C9B-ECF7-4DB7-B209-2C097785ED59}"/>
              </a:ext>
            </a:extLst>
          </p:cNvPr>
          <p:cNvSpPr>
            <a:spLocks noGrp="1"/>
          </p:cNvSpPr>
          <p:nvPr>
            <p:ph type="title"/>
          </p:nvPr>
        </p:nvSpPr>
        <p:spPr/>
        <p:txBody>
          <a:bodyPr/>
          <a:lstStyle/>
          <a:p>
            <a:r>
              <a:rPr lang="en-AU" u="sng" dirty="0"/>
              <a:t>PERIOD &amp; FREQUENCY</a:t>
            </a:r>
          </a:p>
        </p:txBody>
      </p:sp>
      <p:sp>
        <p:nvSpPr>
          <p:cNvPr id="3" name="Content Placeholder 2">
            <a:extLst>
              <a:ext uri="{FF2B5EF4-FFF2-40B4-BE49-F238E27FC236}">
                <a16:creationId xmlns:a16="http://schemas.microsoft.com/office/drawing/2014/main" id="{E3328E75-407A-4AE9-8542-D0C4B40233D9}"/>
              </a:ext>
            </a:extLst>
          </p:cNvPr>
          <p:cNvSpPr>
            <a:spLocks noGrp="1"/>
          </p:cNvSpPr>
          <p:nvPr>
            <p:ph idx="1"/>
          </p:nvPr>
        </p:nvSpPr>
        <p:spPr/>
        <p:txBody>
          <a:bodyPr/>
          <a:lstStyle/>
          <a:p>
            <a:r>
              <a:rPr lang="en-AU" dirty="0"/>
              <a:t>The time taken to complete one rotation about the circle is the period (𝚻</a:t>
            </a:r>
            <a:r>
              <a:rPr lang="en-AU" b="1" dirty="0"/>
              <a:t> - </a:t>
            </a:r>
            <a:r>
              <a:rPr lang="en-AU" dirty="0"/>
              <a:t>usually measured in seconds).</a:t>
            </a:r>
          </a:p>
          <a:p>
            <a:r>
              <a:rPr lang="en-AU" dirty="0"/>
              <a:t>The number of rotation completed in one second is the frequency (f - measured in Hertz).</a:t>
            </a:r>
          </a:p>
        </p:txBody>
      </p:sp>
      <p:pic>
        <p:nvPicPr>
          <p:cNvPr id="5" name="Picture 4">
            <a:extLst>
              <a:ext uri="{FF2B5EF4-FFF2-40B4-BE49-F238E27FC236}">
                <a16:creationId xmlns:a16="http://schemas.microsoft.com/office/drawing/2014/main" id="{AA96B509-AA29-4F13-8051-9553D5F73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7569" y="3704952"/>
            <a:ext cx="2396231" cy="2787923"/>
          </a:xfrm>
          <a:prstGeom prst="rect">
            <a:avLst/>
          </a:prstGeom>
        </p:spPr>
      </p:pic>
      <p:pic>
        <p:nvPicPr>
          <p:cNvPr id="6" name="Picture 5">
            <a:extLst>
              <a:ext uri="{FF2B5EF4-FFF2-40B4-BE49-F238E27FC236}">
                <a16:creationId xmlns:a16="http://schemas.microsoft.com/office/drawing/2014/main" id="{DF2F1CE5-59CD-4536-920A-5C497C6FD250}"/>
              </a:ext>
            </a:extLst>
          </p:cNvPr>
          <p:cNvPicPr>
            <a:picLocks noChangeAspect="1"/>
          </p:cNvPicPr>
          <p:nvPr/>
        </p:nvPicPr>
        <p:blipFill>
          <a:blip r:embed="rId4"/>
          <a:stretch>
            <a:fillRect/>
          </a:stretch>
        </p:blipFill>
        <p:spPr>
          <a:xfrm>
            <a:off x="4206536" y="4227217"/>
            <a:ext cx="3352800" cy="1371600"/>
          </a:xfrm>
          <a:prstGeom prst="rect">
            <a:avLst/>
          </a:prstGeom>
        </p:spPr>
      </p:pic>
    </p:spTree>
    <p:extLst>
      <p:ext uri="{BB962C8B-B14F-4D97-AF65-F5344CB8AC3E}">
        <p14:creationId xmlns:p14="http://schemas.microsoft.com/office/powerpoint/2010/main" val="97628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000" fill="hold"/>
                                        <p:tgtEl>
                                          <p:spTgt spid="5"/>
                                        </p:tgtEl>
                                        <p:attrNameLst>
                                          <p:attrName>ppt_x</p:attrName>
                                        </p:attrNameLst>
                                      </p:cBhvr>
                                      <p:tavLst>
                                        <p:tav tm="0">
                                          <p:val>
                                            <p:strVal val="#ppt_x"/>
                                          </p:val>
                                        </p:tav>
                                        <p:tav tm="100000">
                                          <p:val>
                                            <p:strVal val="#ppt_x"/>
                                          </p:val>
                                        </p:tav>
                                      </p:tavLst>
                                    </p:anim>
                                    <p:anim calcmode="lin" valueType="num">
                                      <p:cBhvr additive="base">
                                        <p:cTn id="13" dur="70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hertz.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CF89-D893-410D-A483-1BF39F30731F}"/>
              </a:ext>
            </a:extLst>
          </p:cNvPr>
          <p:cNvSpPr>
            <a:spLocks noGrp="1"/>
          </p:cNvSpPr>
          <p:nvPr>
            <p:ph type="title"/>
          </p:nvPr>
        </p:nvSpPr>
        <p:spPr/>
        <p:txBody>
          <a:bodyPr/>
          <a:lstStyle/>
          <a:p>
            <a:r>
              <a:rPr lang="en-AU" u="sng" dirty="0"/>
              <a:t>SPEED &amp; CENTRIPETAL ACCELERATION</a:t>
            </a:r>
          </a:p>
        </p:txBody>
      </p:sp>
      <p:sp>
        <p:nvSpPr>
          <p:cNvPr id="3" name="Content Placeholder 2">
            <a:extLst>
              <a:ext uri="{FF2B5EF4-FFF2-40B4-BE49-F238E27FC236}">
                <a16:creationId xmlns:a16="http://schemas.microsoft.com/office/drawing/2014/main" id="{12BBB291-6568-42CF-8217-F8539C6EF08A}"/>
              </a:ext>
            </a:extLst>
          </p:cNvPr>
          <p:cNvSpPr>
            <a:spLocks noGrp="1"/>
          </p:cNvSpPr>
          <p:nvPr>
            <p:ph idx="1"/>
          </p:nvPr>
        </p:nvSpPr>
        <p:spPr>
          <a:xfrm>
            <a:off x="838200" y="1825625"/>
            <a:ext cx="3991252" cy="4351338"/>
          </a:xfrm>
        </p:spPr>
        <p:txBody>
          <a:bodyPr/>
          <a:lstStyle/>
          <a:p>
            <a:r>
              <a:rPr lang="en-AU" dirty="0"/>
              <a:t>Speed = </a:t>
            </a:r>
            <a:r>
              <a:rPr lang="en-AU" u="sng" dirty="0"/>
              <a:t>Circumference</a:t>
            </a:r>
            <a:endParaRPr lang="en-AU" dirty="0"/>
          </a:p>
          <a:p>
            <a:pPr marL="0" indent="0">
              <a:buNone/>
            </a:pPr>
            <a:r>
              <a:rPr lang="en-AU" dirty="0"/>
              <a:t>                         Period</a:t>
            </a:r>
          </a:p>
        </p:txBody>
      </p:sp>
      <p:pic>
        <p:nvPicPr>
          <p:cNvPr id="5" name="Picture 4">
            <a:extLst>
              <a:ext uri="{FF2B5EF4-FFF2-40B4-BE49-F238E27FC236}">
                <a16:creationId xmlns:a16="http://schemas.microsoft.com/office/drawing/2014/main" id="{1292B0D9-E170-4B47-8F22-4F22FCD92E3F}"/>
              </a:ext>
            </a:extLst>
          </p:cNvPr>
          <p:cNvPicPr>
            <a:picLocks noChangeAspect="1"/>
          </p:cNvPicPr>
          <p:nvPr/>
        </p:nvPicPr>
        <p:blipFill>
          <a:blip r:embed="rId2"/>
          <a:stretch>
            <a:fillRect/>
          </a:stretch>
        </p:blipFill>
        <p:spPr>
          <a:xfrm>
            <a:off x="1486270" y="3265409"/>
            <a:ext cx="2455416" cy="1946416"/>
          </a:xfrm>
          <a:prstGeom prst="rect">
            <a:avLst/>
          </a:prstGeom>
        </p:spPr>
      </p:pic>
      <p:pic>
        <p:nvPicPr>
          <p:cNvPr id="6" name="Picture 5">
            <a:extLst>
              <a:ext uri="{FF2B5EF4-FFF2-40B4-BE49-F238E27FC236}">
                <a16:creationId xmlns:a16="http://schemas.microsoft.com/office/drawing/2014/main" id="{C9144931-CDA5-41C5-9131-CBA0C1AB64C7}"/>
              </a:ext>
            </a:extLst>
          </p:cNvPr>
          <p:cNvPicPr>
            <a:picLocks noChangeAspect="1"/>
          </p:cNvPicPr>
          <p:nvPr/>
        </p:nvPicPr>
        <p:blipFill>
          <a:blip r:embed="rId3"/>
          <a:stretch>
            <a:fillRect/>
          </a:stretch>
        </p:blipFill>
        <p:spPr>
          <a:xfrm>
            <a:off x="6489576" y="3265409"/>
            <a:ext cx="3089429" cy="2160705"/>
          </a:xfrm>
          <a:prstGeom prst="rect">
            <a:avLst/>
          </a:prstGeom>
        </p:spPr>
      </p:pic>
      <p:sp>
        <p:nvSpPr>
          <p:cNvPr id="7" name="Content Placeholder 2">
            <a:extLst>
              <a:ext uri="{FF2B5EF4-FFF2-40B4-BE49-F238E27FC236}">
                <a16:creationId xmlns:a16="http://schemas.microsoft.com/office/drawing/2014/main" id="{B7D61A50-6795-4836-8AF3-9E52FD493CE3}"/>
              </a:ext>
            </a:extLst>
          </p:cNvPr>
          <p:cNvSpPr txBox="1">
            <a:spLocks/>
          </p:cNvSpPr>
          <p:nvPr/>
        </p:nvSpPr>
        <p:spPr>
          <a:xfrm>
            <a:off x="5926597" y="1827104"/>
            <a:ext cx="39912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Centripetal Acceleration (acceleration towards the centre of the circle):</a:t>
            </a:r>
          </a:p>
        </p:txBody>
      </p:sp>
    </p:spTree>
    <p:extLst>
      <p:ext uri="{BB962C8B-B14F-4D97-AF65-F5344CB8AC3E}">
        <p14:creationId xmlns:p14="http://schemas.microsoft.com/office/powerpoint/2010/main" val="12671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CF89-D893-410D-A483-1BF39F30731F}"/>
              </a:ext>
            </a:extLst>
          </p:cNvPr>
          <p:cNvSpPr>
            <a:spLocks noGrp="1"/>
          </p:cNvSpPr>
          <p:nvPr>
            <p:ph type="title"/>
          </p:nvPr>
        </p:nvSpPr>
        <p:spPr/>
        <p:txBody>
          <a:bodyPr/>
          <a:lstStyle/>
          <a:p>
            <a:r>
              <a:rPr lang="en-AU" u="sng" dirty="0"/>
              <a:t>SPEED &amp; CENTRIPETAL ACCELERATION</a:t>
            </a:r>
          </a:p>
        </p:txBody>
      </p:sp>
      <p:sp>
        <p:nvSpPr>
          <p:cNvPr id="3" name="Content Placeholder 2">
            <a:extLst>
              <a:ext uri="{FF2B5EF4-FFF2-40B4-BE49-F238E27FC236}">
                <a16:creationId xmlns:a16="http://schemas.microsoft.com/office/drawing/2014/main" id="{12BBB291-6568-42CF-8217-F8539C6EF08A}"/>
              </a:ext>
            </a:extLst>
          </p:cNvPr>
          <p:cNvSpPr>
            <a:spLocks noGrp="1"/>
          </p:cNvSpPr>
          <p:nvPr>
            <p:ph idx="1"/>
          </p:nvPr>
        </p:nvSpPr>
        <p:spPr>
          <a:xfrm>
            <a:off x="838200" y="1825625"/>
            <a:ext cx="3991252" cy="4351338"/>
          </a:xfrm>
        </p:spPr>
        <p:txBody>
          <a:bodyPr/>
          <a:lstStyle/>
          <a:p>
            <a:r>
              <a:rPr lang="en-AU" dirty="0"/>
              <a:t>Combining the two…</a:t>
            </a:r>
          </a:p>
        </p:txBody>
      </p:sp>
      <p:pic>
        <p:nvPicPr>
          <p:cNvPr id="5" name="Picture 4">
            <a:extLst>
              <a:ext uri="{FF2B5EF4-FFF2-40B4-BE49-F238E27FC236}">
                <a16:creationId xmlns:a16="http://schemas.microsoft.com/office/drawing/2014/main" id="{1292B0D9-E170-4B47-8F22-4F22FCD92E3F}"/>
              </a:ext>
            </a:extLst>
          </p:cNvPr>
          <p:cNvPicPr>
            <a:picLocks noChangeAspect="1"/>
          </p:cNvPicPr>
          <p:nvPr/>
        </p:nvPicPr>
        <p:blipFill>
          <a:blip r:embed="rId2"/>
          <a:stretch>
            <a:fillRect/>
          </a:stretch>
        </p:blipFill>
        <p:spPr>
          <a:xfrm>
            <a:off x="1681579" y="2572951"/>
            <a:ext cx="1390095" cy="1101933"/>
          </a:xfrm>
          <a:prstGeom prst="rect">
            <a:avLst/>
          </a:prstGeom>
        </p:spPr>
      </p:pic>
      <p:pic>
        <p:nvPicPr>
          <p:cNvPr id="6" name="Picture 5">
            <a:extLst>
              <a:ext uri="{FF2B5EF4-FFF2-40B4-BE49-F238E27FC236}">
                <a16:creationId xmlns:a16="http://schemas.microsoft.com/office/drawing/2014/main" id="{C9144931-CDA5-41C5-9131-CBA0C1AB64C7}"/>
              </a:ext>
            </a:extLst>
          </p:cNvPr>
          <p:cNvPicPr>
            <a:picLocks noChangeAspect="1"/>
          </p:cNvPicPr>
          <p:nvPr/>
        </p:nvPicPr>
        <p:blipFill>
          <a:blip r:embed="rId3"/>
          <a:stretch>
            <a:fillRect/>
          </a:stretch>
        </p:blipFill>
        <p:spPr>
          <a:xfrm>
            <a:off x="1455937" y="4170931"/>
            <a:ext cx="1615737" cy="1130025"/>
          </a:xfrm>
          <a:prstGeom prst="rect">
            <a:avLst/>
          </a:prstGeom>
        </p:spPr>
      </p:pic>
      <p:sp>
        <p:nvSpPr>
          <p:cNvPr id="4" name="Right Brace 3">
            <a:extLst>
              <a:ext uri="{FF2B5EF4-FFF2-40B4-BE49-F238E27FC236}">
                <a16:creationId xmlns:a16="http://schemas.microsoft.com/office/drawing/2014/main" id="{70F8BC2D-7883-4004-8155-89C00587841D}"/>
              </a:ext>
            </a:extLst>
          </p:cNvPr>
          <p:cNvSpPr/>
          <p:nvPr/>
        </p:nvSpPr>
        <p:spPr>
          <a:xfrm>
            <a:off x="3364637" y="2645546"/>
            <a:ext cx="550416" cy="2991774"/>
          </a:xfrm>
          <a:prstGeom prst="rightBrace">
            <a:avLst>
              <a:gd name="adj1" fmla="val 8333"/>
              <a:gd name="adj2" fmla="val 5029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8EE7B5-1C7D-49CD-B84C-87D283DA3D9F}"/>
                  </a:ext>
                </a:extLst>
              </p:cNvPr>
              <p:cNvSpPr txBox="1"/>
              <p:nvPr/>
            </p:nvSpPr>
            <p:spPr>
              <a:xfrm>
                <a:off x="5672831" y="2091548"/>
                <a:ext cx="4092606"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𝑎</m:t>
                          </m:r>
                        </m:e>
                        <m:sub>
                          <m:r>
                            <a:rPr lang="en-AU" b="0" i="1" smtClean="0">
                              <a:latin typeface="Cambria Math" panose="02040503050406030204" pitchFamily="18" charset="0"/>
                            </a:rPr>
                            <m:t>𝑐</m:t>
                          </m:r>
                        </m:sub>
                      </m:sSub>
                      <m:r>
                        <a:rPr lang="en-AU" b="0" i="1" smtClean="0">
                          <a:latin typeface="Cambria Math" panose="02040503050406030204" pitchFamily="18" charset="0"/>
                        </a:rPr>
                        <m:t>=</m:t>
                      </m:r>
                      <m:f>
                        <m:fPr>
                          <m:ctrlPr>
                            <a:rPr lang="en-AU" b="0" i="1" smtClean="0">
                              <a:latin typeface="Cambria Math" panose="02040503050406030204" pitchFamily="18" charset="0"/>
                            </a:rPr>
                          </m:ctrlPr>
                        </m:fPr>
                        <m:num>
                          <m:sSup>
                            <m:sSupPr>
                              <m:ctrlPr>
                                <a:rPr lang="en-AU" b="0" i="1" smtClean="0">
                                  <a:latin typeface="Cambria Math" panose="02040503050406030204" pitchFamily="18" charset="0"/>
                                </a:rPr>
                              </m:ctrlPr>
                            </m:sSupPr>
                            <m:e>
                              <m:r>
                                <a:rPr lang="en-AU" b="0" i="1" smtClean="0">
                                  <a:latin typeface="Cambria Math" panose="02040503050406030204" pitchFamily="18" charset="0"/>
                                </a:rPr>
                                <m:t>𝑣</m:t>
                              </m:r>
                            </m:e>
                            <m:sup>
                              <m:r>
                                <a:rPr lang="en-AU" b="0" i="1" smtClean="0">
                                  <a:latin typeface="Cambria Math" panose="02040503050406030204" pitchFamily="18" charset="0"/>
                                </a:rPr>
                                <m:t>2</m:t>
                              </m:r>
                            </m:sup>
                          </m:sSup>
                        </m:num>
                        <m:den>
                          <m:r>
                            <a:rPr lang="en-AU" b="0" i="1" smtClean="0">
                              <a:latin typeface="Cambria Math" panose="02040503050406030204" pitchFamily="18" charset="0"/>
                            </a:rPr>
                            <m:t>𝑟</m:t>
                          </m:r>
                        </m:den>
                      </m:f>
                    </m:oMath>
                  </m:oMathPara>
                </a14:m>
                <a:endParaRPr lang="en-AU" dirty="0"/>
              </a:p>
            </p:txBody>
          </p:sp>
        </mc:Choice>
        <mc:Fallback xmlns="">
          <p:sp>
            <p:nvSpPr>
              <p:cNvPr id="8" name="TextBox 7">
                <a:extLst>
                  <a:ext uri="{FF2B5EF4-FFF2-40B4-BE49-F238E27FC236}">
                    <a16:creationId xmlns:a16="http://schemas.microsoft.com/office/drawing/2014/main" id="{738EE7B5-1C7D-49CD-B84C-87D283DA3D9F}"/>
                  </a:ext>
                </a:extLst>
              </p:cNvPr>
              <p:cNvSpPr txBox="1">
                <a:spLocks noRot="1" noChangeAspect="1" noMove="1" noResize="1" noEditPoints="1" noAdjustHandles="1" noChangeArrowheads="1" noChangeShapeType="1" noTextEdit="1"/>
              </p:cNvSpPr>
              <p:nvPr/>
            </p:nvSpPr>
            <p:spPr>
              <a:xfrm>
                <a:off x="5672831" y="2091548"/>
                <a:ext cx="4092606" cy="553998"/>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AB74FE-104A-46CA-BCDA-199D67502977}"/>
                  </a:ext>
                </a:extLst>
              </p:cNvPr>
              <p:cNvSpPr txBox="1"/>
              <p:nvPr/>
            </p:nvSpPr>
            <p:spPr>
              <a:xfrm>
                <a:off x="5672831" y="2875002"/>
                <a:ext cx="4092606" cy="8756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𝑎</m:t>
                          </m:r>
                        </m:e>
                        <m:sub>
                          <m:r>
                            <a:rPr lang="en-AU" b="0" i="1" smtClean="0">
                              <a:latin typeface="Cambria Math" panose="02040503050406030204" pitchFamily="18" charset="0"/>
                            </a:rPr>
                            <m:t>𝑐</m:t>
                          </m:r>
                        </m:sub>
                      </m:sSub>
                      <m:r>
                        <a:rPr lang="en-AU" b="0" i="1" smtClean="0">
                          <a:latin typeface="Cambria Math" panose="02040503050406030204" pitchFamily="18" charset="0"/>
                        </a:rPr>
                        <m:t>=</m:t>
                      </m:r>
                      <m:f>
                        <m:fPr>
                          <m:ctrlPr>
                            <a:rPr lang="en-AU" b="0" i="1" smtClean="0">
                              <a:latin typeface="Cambria Math" panose="02040503050406030204" pitchFamily="18" charset="0"/>
                            </a:rPr>
                          </m:ctrlPr>
                        </m:fPr>
                        <m:num>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r>
                                        <a:rPr lang="en-AU" b="0" i="1" smtClean="0">
                                          <a:latin typeface="Cambria Math" panose="02040503050406030204" pitchFamily="18" charset="0"/>
                                        </a:rPr>
                                        <m:t>2</m:t>
                                      </m:r>
                                      <m:r>
                                        <a:rPr lang="en-AU" b="0" i="1" smtClean="0">
                                          <a:latin typeface="Cambria Math" panose="02040503050406030204" pitchFamily="18" charset="0"/>
                                          <a:ea typeface="Cambria Math" panose="02040503050406030204" pitchFamily="18" charset="0"/>
                                        </a:rPr>
                                        <m:t>𝜋</m:t>
                                      </m:r>
                                      <m:r>
                                        <a:rPr lang="en-AU" b="0" i="1" smtClean="0">
                                          <a:latin typeface="Cambria Math" panose="02040503050406030204" pitchFamily="18" charset="0"/>
                                          <a:ea typeface="Cambria Math" panose="02040503050406030204" pitchFamily="18" charset="0"/>
                                        </a:rPr>
                                        <m:t>𝑟</m:t>
                                      </m:r>
                                    </m:num>
                                    <m:den>
                                      <m:r>
                                        <a:rPr lang="en-AU" b="0" i="1" smtClean="0">
                                          <a:latin typeface="Cambria Math" panose="02040503050406030204" pitchFamily="18" charset="0"/>
                                        </a:rPr>
                                        <m:t>𝑇</m:t>
                                      </m:r>
                                    </m:den>
                                  </m:f>
                                </m:e>
                              </m:d>
                            </m:e>
                            <m:sup>
                              <m:r>
                                <a:rPr lang="en-AU" b="0" i="1" smtClean="0">
                                  <a:latin typeface="Cambria Math" panose="02040503050406030204" pitchFamily="18" charset="0"/>
                                </a:rPr>
                                <m:t>2</m:t>
                              </m:r>
                            </m:sup>
                          </m:sSup>
                        </m:num>
                        <m:den>
                          <m:r>
                            <a:rPr lang="en-AU" b="0" i="1" smtClean="0">
                              <a:latin typeface="Cambria Math" panose="02040503050406030204" pitchFamily="18" charset="0"/>
                            </a:rPr>
                            <m:t>𝑟</m:t>
                          </m:r>
                        </m:den>
                      </m:f>
                      <m:r>
                        <a:rPr lang="en-AU" b="0" i="0" smtClean="0">
                          <a:latin typeface="Cambria Math" panose="02040503050406030204" pitchFamily="18" charset="0"/>
                        </a:rPr>
                        <m:t>=</m:t>
                      </m:r>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r>
                                    <a:rPr lang="en-AU" b="0" i="1" smtClean="0">
                                      <a:latin typeface="Cambria Math" panose="02040503050406030204" pitchFamily="18" charset="0"/>
                                    </a:rPr>
                                    <m:t>2</m:t>
                                  </m:r>
                                  <m:r>
                                    <a:rPr lang="en-AU" b="0" i="1" smtClean="0">
                                      <a:latin typeface="Cambria Math" panose="02040503050406030204" pitchFamily="18" charset="0"/>
                                      <a:ea typeface="Cambria Math" panose="02040503050406030204" pitchFamily="18" charset="0"/>
                                    </a:rPr>
                                    <m:t>𝜋</m:t>
                                  </m:r>
                                  <m:r>
                                    <a:rPr lang="en-AU" b="0" i="1" smtClean="0">
                                      <a:latin typeface="Cambria Math" panose="02040503050406030204" pitchFamily="18" charset="0"/>
                                      <a:ea typeface="Cambria Math" panose="02040503050406030204" pitchFamily="18" charset="0"/>
                                    </a:rPr>
                                    <m:t>𝑟</m:t>
                                  </m:r>
                                </m:num>
                                <m:den>
                                  <m:r>
                                    <a:rPr lang="en-AU" b="0" i="1" smtClean="0">
                                      <a:latin typeface="Cambria Math" panose="02040503050406030204" pitchFamily="18" charset="0"/>
                                    </a:rPr>
                                    <m:t>𝑇</m:t>
                                  </m:r>
                                </m:den>
                              </m:f>
                            </m:e>
                          </m:d>
                        </m:e>
                        <m:sup>
                          <m:r>
                            <a:rPr lang="en-AU" b="0" i="1" smtClean="0">
                              <a:latin typeface="Cambria Math" panose="02040503050406030204" pitchFamily="18" charset="0"/>
                            </a:rPr>
                            <m:t>2</m:t>
                          </m:r>
                        </m:sup>
                      </m:sSup>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1</m:t>
                          </m:r>
                        </m:num>
                        <m:den>
                          <m:r>
                            <a:rPr lang="en-AU" b="0" i="1" smtClean="0">
                              <a:latin typeface="Cambria Math" panose="02040503050406030204" pitchFamily="18" charset="0"/>
                              <a:ea typeface="Cambria Math" panose="02040503050406030204" pitchFamily="18" charset="0"/>
                            </a:rPr>
                            <m:t>𝑟</m:t>
                          </m:r>
                        </m:den>
                      </m:f>
                    </m:oMath>
                  </m:oMathPara>
                </a14:m>
                <a:endParaRPr lang="en-AU" dirty="0"/>
              </a:p>
            </p:txBody>
          </p:sp>
        </mc:Choice>
        <mc:Fallback xmlns="">
          <p:sp>
            <p:nvSpPr>
              <p:cNvPr id="9" name="TextBox 8">
                <a:extLst>
                  <a:ext uri="{FF2B5EF4-FFF2-40B4-BE49-F238E27FC236}">
                    <a16:creationId xmlns:a16="http://schemas.microsoft.com/office/drawing/2014/main" id="{CFAB74FE-104A-46CA-BCDA-199D67502977}"/>
                  </a:ext>
                </a:extLst>
              </p:cNvPr>
              <p:cNvSpPr txBox="1">
                <a:spLocks noRot="1" noChangeAspect="1" noMove="1" noResize="1" noEditPoints="1" noAdjustHandles="1" noChangeArrowheads="1" noChangeShapeType="1" noTextEdit="1"/>
              </p:cNvSpPr>
              <p:nvPr/>
            </p:nvSpPr>
            <p:spPr>
              <a:xfrm>
                <a:off x="5672831" y="2875002"/>
                <a:ext cx="4092606" cy="875624"/>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FCB0F4-2613-4B65-8803-9A126F2CC0A2}"/>
                  </a:ext>
                </a:extLst>
              </p:cNvPr>
              <p:cNvSpPr txBox="1"/>
              <p:nvPr/>
            </p:nvSpPr>
            <p:spPr>
              <a:xfrm>
                <a:off x="5672831" y="4058514"/>
                <a:ext cx="4092606" cy="5708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𝑎</m:t>
                          </m:r>
                        </m:e>
                        <m:sub>
                          <m:r>
                            <a:rPr lang="en-AU" b="0" i="1" smtClean="0">
                              <a:latin typeface="Cambria Math" panose="02040503050406030204" pitchFamily="18" charset="0"/>
                            </a:rPr>
                            <m:t>𝑐</m:t>
                          </m:r>
                        </m:sub>
                      </m:sSub>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4</m:t>
                          </m:r>
                          <m:sSup>
                            <m:sSupPr>
                              <m:ctrlPr>
                                <a:rPr lang="en-AU" b="0" i="1" smtClean="0">
                                  <a:latin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𝜋</m:t>
                              </m:r>
                            </m:e>
                            <m:sup>
                              <m:r>
                                <a:rPr lang="en-AU" b="0" i="1" smtClean="0">
                                  <a:latin typeface="Cambria Math" panose="02040503050406030204" pitchFamily="18" charset="0"/>
                                </a:rPr>
                                <m:t>2</m:t>
                              </m:r>
                            </m:sup>
                          </m:sSup>
                          <m:sSup>
                            <m:sSupPr>
                              <m:ctrlPr>
                                <a:rPr lang="en-AU" b="0" i="1" smtClean="0">
                                  <a:latin typeface="Cambria Math" panose="02040503050406030204" pitchFamily="18" charset="0"/>
                                </a:rPr>
                              </m:ctrlPr>
                            </m:sSupPr>
                            <m:e>
                              <m:r>
                                <a:rPr lang="en-AU" b="0" i="1" smtClean="0">
                                  <a:latin typeface="Cambria Math" panose="02040503050406030204" pitchFamily="18" charset="0"/>
                                </a:rPr>
                                <m:t>𝑟</m:t>
                              </m:r>
                            </m:e>
                            <m:sup>
                              <m:r>
                                <a:rPr lang="en-AU" b="0" i="1" smtClean="0">
                                  <a:latin typeface="Cambria Math" panose="02040503050406030204" pitchFamily="18" charset="0"/>
                                </a:rPr>
                                <m:t>2</m:t>
                              </m:r>
                            </m:sup>
                          </m:sSup>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𝑇</m:t>
                              </m:r>
                            </m:e>
                            <m:sup>
                              <m:r>
                                <a:rPr lang="en-AU" b="0" i="1" smtClean="0">
                                  <a:latin typeface="Cambria Math" panose="02040503050406030204" pitchFamily="18" charset="0"/>
                                </a:rPr>
                                <m:t>2</m:t>
                              </m:r>
                            </m:sup>
                          </m:sSup>
                        </m:den>
                      </m:f>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1</m:t>
                          </m:r>
                        </m:num>
                        <m:den>
                          <m:r>
                            <a:rPr lang="en-AU" b="0" i="1" smtClean="0">
                              <a:latin typeface="Cambria Math" panose="02040503050406030204" pitchFamily="18" charset="0"/>
                              <a:ea typeface="Cambria Math" panose="02040503050406030204" pitchFamily="18" charset="0"/>
                            </a:rPr>
                            <m:t>𝑟</m:t>
                          </m:r>
                        </m:den>
                      </m:f>
                    </m:oMath>
                  </m:oMathPara>
                </a14:m>
                <a:endParaRPr lang="en-AU" dirty="0"/>
              </a:p>
            </p:txBody>
          </p:sp>
        </mc:Choice>
        <mc:Fallback xmlns="">
          <p:sp>
            <p:nvSpPr>
              <p:cNvPr id="11" name="TextBox 10">
                <a:extLst>
                  <a:ext uri="{FF2B5EF4-FFF2-40B4-BE49-F238E27FC236}">
                    <a16:creationId xmlns:a16="http://schemas.microsoft.com/office/drawing/2014/main" id="{55FCB0F4-2613-4B65-8803-9A126F2CC0A2}"/>
                  </a:ext>
                </a:extLst>
              </p:cNvPr>
              <p:cNvSpPr txBox="1">
                <a:spLocks noRot="1" noChangeAspect="1" noMove="1" noResize="1" noEditPoints="1" noAdjustHandles="1" noChangeArrowheads="1" noChangeShapeType="1" noTextEdit="1"/>
              </p:cNvSpPr>
              <p:nvPr/>
            </p:nvSpPr>
            <p:spPr>
              <a:xfrm>
                <a:off x="5672831" y="4058514"/>
                <a:ext cx="4092606" cy="570862"/>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2D23AD8-F5CB-4D52-9C4C-1F9005B62A01}"/>
                  </a:ext>
                </a:extLst>
              </p:cNvPr>
              <p:cNvSpPr txBox="1"/>
              <p:nvPr/>
            </p:nvSpPr>
            <p:spPr>
              <a:xfrm>
                <a:off x="6809172" y="5066458"/>
                <a:ext cx="1683058" cy="570862"/>
              </a:xfrm>
              <a:prstGeom prst="rect">
                <a:avLst/>
              </a:prstGeom>
              <a:noFill/>
              <a:ln w="1905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𝑎</m:t>
                          </m:r>
                        </m:e>
                        <m:sub>
                          <m:r>
                            <a:rPr lang="en-AU" b="0" i="1" smtClean="0">
                              <a:latin typeface="Cambria Math" panose="02040503050406030204" pitchFamily="18" charset="0"/>
                            </a:rPr>
                            <m:t>𝑐</m:t>
                          </m:r>
                        </m:sub>
                      </m:sSub>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4</m:t>
                          </m:r>
                          <m:sSup>
                            <m:sSupPr>
                              <m:ctrlPr>
                                <a:rPr lang="en-AU" b="0" i="1" smtClean="0">
                                  <a:latin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𝜋</m:t>
                              </m:r>
                            </m:e>
                            <m:sup>
                              <m:r>
                                <a:rPr lang="en-AU" b="0" i="1" smtClean="0">
                                  <a:latin typeface="Cambria Math" panose="02040503050406030204" pitchFamily="18" charset="0"/>
                                </a:rPr>
                                <m:t>2</m:t>
                              </m:r>
                            </m:sup>
                          </m:sSup>
                          <m:r>
                            <a:rPr lang="en-AU" b="0" i="1" smtClean="0">
                              <a:latin typeface="Cambria Math" panose="02040503050406030204" pitchFamily="18" charset="0"/>
                            </a:rPr>
                            <m:t>𝑟</m:t>
                          </m:r>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𝑇</m:t>
                              </m:r>
                            </m:e>
                            <m:sup>
                              <m:r>
                                <a:rPr lang="en-AU" b="0" i="1" smtClean="0">
                                  <a:latin typeface="Cambria Math" panose="02040503050406030204" pitchFamily="18" charset="0"/>
                                </a:rPr>
                                <m:t>2</m:t>
                              </m:r>
                            </m:sup>
                          </m:sSup>
                        </m:den>
                      </m:f>
                    </m:oMath>
                  </m:oMathPara>
                </a14:m>
                <a:endParaRPr lang="en-AU" dirty="0"/>
              </a:p>
            </p:txBody>
          </p:sp>
        </mc:Choice>
        <mc:Fallback xmlns="">
          <p:sp>
            <p:nvSpPr>
              <p:cNvPr id="13" name="TextBox 12">
                <a:extLst>
                  <a:ext uri="{FF2B5EF4-FFF2-40B4-BE49-F238E27FC236}">
                    <a16:creationId xmlns:a16="http://schemas.microsoft.com/office/drawing/2014/main" id="{52D23AD8-F5CB-4D52-9C4C-1F9005B62A01}"/>
                  </a:ext>
                </a:extLst>
              </p:cNvPr>
              <p:cNvSpPr txBox="1">
                <a:spLocks noRot="1" noChangeAspect="1" noMove="1" noResize="1" noEditPoints="1" noAdjustHandles="1" noChangeArrowheads="1" noChangeShapeType="1" noTextEdit="1"/>
              </p:cNvSpPr>
              <p:nvPr/>
            </p:nvSpPr>
            <p:spPr>
              <a:xfrm>
                <a:off x="6809172" y="5066458"/>
                <a:ext cx="1683058" cy="570862"/>
              </a:xfrm>
              <a:prstGeom prst="rect">
                <a:avLst/>
              </a:prstGeom>
              <a:blipFill>
                <a:blip r:embed="rId7"/>
                <a:stretch>
                  <a:fillRect/>
                </a:stretch>
              </a:blipFill>
              <a:ln w="19050">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24484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1"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CF89-D893-410D-A483-1BF39F30731F}"/>
              </a:ext>
            </a:extLst>
          </p:cNvPr>
          <p:cNvSpPr>
            <a:spLocks noGrp="1"/>
          </p:cNvSpPr>
          <p:nvPr>
            <p:ph type="title"/>
          </p:nvPr>
        </p:nvSpPr>
        <p:spPr/>
        <p:txBody>
          <a:bodyPr/>
          <a:lstStyle/>
          <a:p>
            <a:r>
              <a:rPr lang="en-AU" u="sng" dirty="0"/>
              <a:t>CENTRIPETAL FORCE</a:t>
            </a:r>
          </a:p>
        </p:txBody>
      </p:sp>
      <p:sp>
        <p:nvSpPr>
          <p:cNvPr id="3" name="Content Placeholder 2">
            <a:extLst>
              <a:ext uri="{FF2B5EF4-FFF2-40B4-BE49-F238E27FC236}">
                <a16:creationId xmlns:a16="http://schemas.microsoft.com/office/drawing/2014/main" id="{12BBB291-6568-42CF-8217-F8539C6EF08A}"/>
              </a:ext>
            </a:extLst>
          </p:cNvPr>
          <p:cNvSpPr>
            <a:spLocks noGrp="1"/>
          </p:cNvSpPr>
          <p:nvPr>
            <p:ph idx="1"/>
          </p:nvPr>
        </p:nvSpPr>
        <p:spPr>
          <a:xfrm>
            <a:off x="6126342" y="1755298"/>
            <a:ext cx="3991252" cy="589101"/>
          </a:xfrm>
        </p:spPr>
        <p:txBody>
          <a:bodyPr/>
          <a:lstStyle/>
          <a:p>
            <a:r>
              <a:rPr lang="en-AU" dirty="0"/>
              <a:t>F = ma</a:t>
            </a:r>
          </a:p>
        </p:txBody>
      </p:sp>
      <p:pic>
        <p:nvPicPr>
          <p:cNvPr id="6" name="Picture 5">
            <a:extLst>
              <a:ext uri="{FF2B5EF4-FFF2-40B4-BE49-F238E27FC236}">
                <a16:creationId xmlns:a16="http://schemas.microsoft.com/office/drawing/2014/main" id="{C9144931-CDA5-41C5-9131-CBA0C1AB64C7}"/>
              </a:ext>
            </a:extLst>
          </p:cNvPr>
          <p:cNvPicPr>
            <a:picLocks noChangeAspect="1"/>
          </p:cNvPicPr>
          <p:nvPr/>
        </p:nvPicPr>
        <p:blipFill>
          <a:blip r:embed="rId2"/>
          <a:stretch>
            <a:fillRect/>
          </a:stretch>
        </p:blipFill>
        <p:spPr>
          <a:xfrm>
            <a:off x="905523" y="2728685"/>
            <a:ext cx="2002654" cy="1400629"/>
          </a:xfrm>
          <a:prstGeom prst="rect">
            <a:avLst/>
          </a:prstGeom>
        </p:spPr>
      </p:pic>
      <p:sp>
        <p:nvSpPr>
          <p:cNvPr id="7" name="Content Placeholder 2">
            <a:extLst>
              <a:ext uri="{FF2B5EF4-FFF2-40B4-BE49-F238E27FC236}">
                <a16:creationId xmlns:a16="http://schemas.microsoft.com/office/drawing/2014/main" id="{B7D61A50-6795-4836-8AF3-9E52FD493CE3}"/>
              </a:ext>
            </a:extLst>
          </p:cNvPr>
          <p:cNvSpPr txBox="1">
            <a:spLocks/>
          </p:cNvSpPr>
          <p:nvPr/>
        </p:nvSpPr>
        <p:spPr>
          <a:xfrm>
            <a:off x="638457" y="1689271"/>
            <a:ext cx="5427203" cy="10226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Acceleration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5BC85A-D441-45EA-9600-3EA4FD436F4B}"/>
                  </a:ext>
                </a:extLst>
              </p:cNvPr>
              <p:cNvSpPr txBox="1"/>
              <p:nvPr/>
            </p:nvSpPr>
            <p:spPr>
              <a:xfrm>
                <a:off x="1010561" y="4755739"/>
                <a:ext cx="2341498" cy="984950"/>
              </a:xfrm>
              <a:prstGeom prst="rect">
                <a:avLst/>
              </a:prstGeom>
              <a:noFill/>
              <a:ln w="1905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3200" i="1" smtClean="0">
                              <a:latin typeface="Cambria Math" panose="02040503050406030204" pitchFamily="18" charset="0"/>
                            </a:rPr>
                          </m:ctrlPr>
                        </m:sSubPr>
                        <m:e>
                          <m:r>
                            <a:rPr lang="en-AU" sz="3200" b="0" i="1" smtClean="0">
                              <a:latin typeface="Cambria Math" panose="02040503050406030204" pitchFamily="18" charset="0"/>
                            </a:rPr>
                            <m:t>𝑎</m:t>
                          </m:r>
                        </m:e>
                        <m:sub>
                          <m:r>
                            <a:rPr lang="en-AU" sz="3200" b="0" i="1" smtClean="0">
                              <a:latin typeface="Cambria Math" panose="02040503050406030204" pitchFamily="18" charset="0"/>
                            </a:rPr>
                            <m:t>𝑐</m:t>
                          </m:r>
                        </m:sub>
                      </m:sSub>
                      <m:r>
                        <a:rPr lang="en-AU" sz="3200" b="0" i="1" smtClean="0">
                          <a:latin typeface="Cambria Math" panose="02040503050406030204" pitchFamily="18" charset="0"/>
                        </a:rPr>
                        <m:t>=</m:t>
                      </m:r>
                      <m:f>
                        <m:fPr>
                          <m:ctrlPr>
                            <a:rPr lang="en-AU" sz="3200" b="0" i="1" smtClean="0">
                              <a:latin typeface="Cambria Math" panose="02040503050406030204" pitchFamily="18" charset="0"/>
                            </a:rPr>
                          </m:ctrlPr>
                        </m:fPr>
                        <m:num>
                          <m:r>
                            <a:rPr lang="en-AU" sz="3200" b="0" i="1" smtClean="0">
                              <a:latin typeface="Cambria Math" panose="02040503050406030204" pitchFamily="18" charset="0"/>
                            </a:rPr>
                            <m:t>4</m:t>
                          </m:r>
                          <m:sSup>
                            <m:sSupPr>
                              <m:ctrlPr>
                                <a:rPr lang="en-AU" sz="3200" b="0" i="1" smtClean="0">
                                  <a:latin typeface="Cambria Math" panose="02040503050406030204" pitchFamily="18" charset="0"/>
                                </a:rPr>
                              </m:ctrlPr>
                            </m:sSupPr>
                            <m:e>
                              <m:r>
                                <a:rPr lang="en-AU" sz="3200" b="0" i="1" smtClean="0">
                                  <a:latin typeface="Cambria Math" panose="02040503050406030204" pitchFamily="18" charset="0"/>
                                  <a:ea typeface="Cambria Math" panose="02040503050406030204" pitchFamily="18" charset="0"/>
                                </a:rPr>
                                <m:t>𝜋</m:t>
                              </m:r>
                            </m:e>
                            <m:sup>
                              <m:r>
                                <a:rPr lang="en-AU" sz="3200" b="0" i="1" smtClean="0">
                                  <a:latin typeface="Cambria Math" panose="02040503050406030204" pitchFamily="18" charset="0"/>
                                </a:rPr>
                                <m:t>2</m:t>
                              </m:r>
                            </m:sup>
                          </m:sSup>
                          <m:r>
                            <a:rPr lang="en-AU" sz="3200" b="0" i="1" smtClean="0">
                              <a:latin typeface="Cambria Math" panose="02040503050406030204" pitchFamily="18" charset="0"/>
                            </a:rPr>
                            <m:t>𝑟</m:t>
                          </m:r>
                        </m:num>
                        <m:den>
                          <m:sSup>
                            <m:sSupPr>
                              <m:ctrlPr>
                                <a:rPr lang="en-AU" sz="3200" b="0" i="1" smtClean="0">
                                  <a:latin typeface="Cambria Math" panose="02040503050406030204" pitchFamily="18" charset="0"/>
                                </a:rPr>
                              </m:ctrlPr>
                            </m:sSupPr>
                            <m:e>
                              <m:r>
                                <a:rPr lang="en-AU" sz="3200" b="0" i="1" smtClean="0">
                                  <a:latin typeface="Cambria Math" panose="02040503050406030204" pitchFamily="18" charset="0"/>
                                </a:rPr>
                                <m:t>𝑇</m:t>
                              </m:r>
                            </m:e>
                            <m:sup>
                              <m:r>
                                <a:rPr lang="en-AU" sz="3200" b="0" i="1" smtClean="0">
                                  <a:latin typeface="Cambria Math" panose="02040503050406030204" pitchFamily="18" charset="0"/>
                                </a:rPr>
                                <m:t>2</m:t>
                              </m:r>
                            </m:sup>
                          </m:sSup>
                        </m:den>
                      </m:f>
                    </m:oMath>
                  </m:oMathPara>
                </a14:m>
                <a:endParaRPr lang="en-AU" sz="3200" dirty="0"/>
              </a:p>
            </p:txBody>
          </p:sp>
        </mc:Choice>
        <mc:Fallback xmlns="">
          <p:sp>
            <p:nvSpPr>
              <p:cNvPr id="8" name="TextBox 7">
                <a:extLst>
                  <a:ext uri="{FF2B5EF4-FFF2-40B4-BE49-F238E27FC236}">
                    <a16:creationId xmlns:a16="http://schemas.microsoft.com/office/drawing/2014/main" id="{F55BC85A-D441-45EA-9600-3EA4FD436F4B}"/>
                  </a:ext>
                </a:extLst>
              </p:cNvPr>
              <p:cNvSpPr txBox="1">
                <a:spLocks noRot="1" noChangeAspect="1" noMove="1" noResize="1" noEditPoints="1" noAdjustHandles="1" noChangeArrowheads="1" noChangeShapeType="1" noTextEdit="1"/>
              </p:cNvSpPr>
              <p:nvPr/>
            </p:nvSpPr>
            <p:spPr>
              <a:xfrm>
                <a:off x="1010561" y="4755739"/>
                <a:ext cx="2341498" cy="984950"/>
              </a:xfrm>
              <a:prstGeom prst="rect">
                <a:avLst/>
              </a:prstGeom>
              <a:blipFill>
                <a:blip r:embed="rId3"/>
                <a:stretch>
                  <a:fillRect/>
                </a:stretch>
              </a:blipFill>
              <a:ln w="19050">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8E705FC-5EAB-4CC3-9B25-D2FE8CBF56BE}"/>
                  </a:ext>
                </a:extLst>
              </p:cNvPr>
              <p:cNvSpPr txBox="1"/>
              <p:nvPr/>
            </p:nvSpPr>
            <p:spPr>
              <a:xfrm>
                <a:off x="6187736" y="2998112"/>
                <a:ext cx="1545936" cy="861774"/>
              </a:xfrm>
              <a:prstGeom prst="rect">
                <a:avLst/>
              </a:prstGeom>
              <a:noFill/>
              <a:ln w="1905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800" i="1" smtClean="0">
                              <a:latin typeface="Cambria Math" panose="02040503050406030204" pitchFamily="18" charset="0"/>
                            </a:rPr>
                          </m:ctrlPr>
                        </m:sSubPr>
                        <m:e>
                          <m:r>
                            <a:rPr lang="en-AU" sz="2800" b="0" i="1" smtClean="0">
                              <a:latin typeface="Cambria Math" panose="02040503050406030204" pitchFamily="18" charset="0"/>
                            </a:rPr>
                            <m:t>𝐹</m:t>
                          </m:r>
                        </m:e>
                        <m:sub>
                          <m:r>
                            <a:rPr lang="en-AU" sz="2800" b="0" i="1" smtClean="0">
                              <a:latin typeface="Cambria Math" panose="02040503050406030204" pitchFamily="18" charset="0"/>
                            </a:rPr>
                            <m:t>𝑐</m:t>
                          </m:r>
                        </m:sub>
                      </m:sSub>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𝑚</m:t>
                          </m:r>
                          <m:sSup>
                            <m:sSupPr>
                              <m:ctrlPr>
                                <a:rPr lang="en-AU" sz="2800" b="0" i="1" smtClean="0">
                                  <a:latin typeface="Cambria Math" panose="02040503050406030204" pitchFamily="18" charset="0"/>
                                </a:rPr>
                              </m:ctrlPr>
                            </m:sSupPr>
                            <m:e>
                              <m:r>
                                <a:rPr lang="en-AU" sz="2800" b="0" i="1" smtClean="0">
                                  <a:latin typeface="Cambria Math" panose="02040503050406030204" pitchFamily="18" charset="0"/>
                                </a:rPr>
                                <m:t>𝑣</m:t>
                              </m:r>
                            </m:e>
                            <m:sup>
                              <m:r>
                                <a:rPr lang="en-AU" sz="2800" b="0" i="1" smtClean="0">
                                  <a:latin typeface="Cambria Math" panose="02040503050406030204" pitchFamily="18" charset="0"/>
                                </a:rPr>
                                <m:t>2</m:t>
                              </m:r>
                            </m:sup>
                          </m:sSup>
                        </m:num>
                        <m:den>
                          <m:r>
                            <a:rPr lang="en-AU" sz="2800" b="0" i="1" smtClean="0">
                              <a:latin typeface="Cambria Math" panose="02040503050406030204" pitchFamily="18" charset="0"/>
                            </a:rPr>
                            <m:t>𝑟</m:t>
                          </m:r>
                        </m:den>
                      </m:f>
                    </m:oMath>
                  </m:oMathPara>
                </a14:m>
                <a:endParaRPr lang="en-AU" sz="2800" dirty="0"/>
              </a:p>
            </p:txBody>
          </p:sp>
        </mc:Choice>
        <mc:Fallback xmlns="">
          <p:sp>
            <p:nvSpPr>
              <p:cNvPr id="4" name="TextBox 3">
                <a:extLst>
                  <a:ext uri="{FF2B5EF4-FFF2-40B4-BE49-F238E27FC236}">
                    <a16:creationId xmlns:a16="http://schemas.microsoft.com/office/drawing/2014/main" id="{B8E705FC-5EAB-4CC3-9B25-D2FE8CBF56BE}"/>
                  </a:ext>
                </a:extLst>
              </p:cNvPr>
              <p:cNvSpPr txBox="1">
                <a:spLocks noRot="1" noChangeAspect="1" noMove="1" noResize="1" noEditPoints="1" noAdjustHandles="1" noChangeArrowheads="1" noChangeShapeType="1" noTextEdit="1"/>
              </p:cNvSpPr>
              <p:nvPr/>
            </p:nvSpPr>
            <p:spPr>
              <a:xfrm>
                <a:off x="6187736" y="2998112"/>
                <a:ext cx="1545936" cy="861774"/>
              </a:xfrm>
              <a:prstGeom prst="rect">
                <a:avLst/>
              </a:prstGeom>
              <a:blipFill>
                <a:blip r:embed="rId4"/>
                <a:stretch>
                  <a:fillRect/>
                </a:stretch>
              </a:blipFill>
              <a:ln w="19050">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656DC4-0C8E-414F-A014-A3F55AAA5BE0}"/>
                  </a:ext>
                </a:extLst>
              </p:cNvPr>
              <p:cNvSpPr txBox="1"/>
              <p:nvPr/>
            </p:nvSpPr>
            <p:spPr>
              <a:xfrm>
                <a:off x="6096000" y="4817327"/>
                <a:ext cx="1932773" cy="888000"/>
              </a:xfrm>
              <a:prstGeom prst="rect">
                <a:avLst/>
              </a:prstGeom>
              <a:noFill/>
              <a:ln w="1905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800" i="1" smtClean="0">
                              <a:latin typeface="Cambria Math" panose="02040503050406030204" pitchFamily="18" charset="0"/>
                            </a:rPr>
                          </m:ctrlPr>
                        </m:sSubPr>
                        <m:e>
                          <m:r>
                            <a:rPr lang="en-AU" sz="2800" b="0" i="1" smtClean="0">
                              <a:latin typeface="Cambria Math" panose="02040503050406030204" pitchFamily="18" charset="0"/>
                            </a:rPr>
                            <m:t>𝐹</m:t>
                          </m:r>
                        </m:e>
                        <m:sub>
                          <m:r>
                            <a:rPr lang="en-AU" sz="2800" b="0" i="1" smtClean="0">
                              <a:latin typeface="Cambria Math" panose="02040503050406030204" pitchFamily="18" charset="0"/>
                            </a:rPr>
                            <m:t>𝑐</m:t>
                          </m:r>
                        </m:sub>
                      </m:sSub>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4</m:t>
                          </m:r>
                          <m:sSup>
                            <m:sSupPr>
                              <m:ctrlPr>
                                <a:rPr lang="en-AU" sz="2800" b="0" i="1" smtClean="0">
                                  <a:latin typeface="Cambria Math" panose="02040503050406030204" pitchFamily="18" charset="0"/>
                                </a:rPr>
                              </m:ctrlPr>
                            </m:sSupPr>
                            <m:e>
                              <m:r>
                                <a:rPr lang="en-AU" sz="2800" b="0" i="1" smtClean="0">
                                  <a:latin typeface="Cambria Math" panose="02040503050406030204" pitchFamily="18" charset="0"/>
                                  <a:ea typeface="Cambria Math" panose="02040503050406030204" pitchFamily="18" charset="0"/>
                                </a:rPr>
                                <m:t>𝜋</m:t>
                              </m:r>
                            </m:e>
                            <m:sup>
                              <m:r>
                                <a:rPr lang="en-AU" sz="2800" b="0" i="1" smtClean="0">
                                  <a:latin typeface="Cambria Math" panose="02040503050406030204" pitchFamily="18" charset="0"/>
                                </a:rPr>
                                <m:t>2</m:t>
                              </m:r>
                            </m:sup>
                          </m:sSup>
                          <m:r>
                            <a:rPr lang="en-AU" sz="2800" b="0" i="1" smtClean="0">
                              <a:latin typeface="Cambria Math" panose="02040503050406030204" pitchFamily="18" charset="0"/>
                            </a:rPr>
                            <m:t>𝑟𝑚</m:t>
                          </m:r>
                        </m:num>
                        <m:den>
                          <m:sSup>
                            <m:sSupPr>
                              <m:ctrlPr>
                                <a:rPr lang="en-AU" sz="2800" b="0" i="1" smtClean="0">
                                  <a:latin typeface="Cambria Math" panose="02040503050406030204" pitchFamily="18" charset="0"/>
                                </a:rPr>
                              </m:ctrlPr>
                            </m:sSupPr>
                            <m:e>
                              <m:r>
                                <a:rPr lang="en-AU" sz="2800" b="0" i="1" smtClean="0">
                                  <a:latin typeface="Cambria Math" panose="02040503050406030204" pitchFamily="18" charset="0"/>
                                </a:rPr>
                                <m:t>𝑇</m:t>
                              </m:r>
                            </m:e>
                            <m:sup>
                              <m:r>
                                <a:rPr lang="en-AU" sz="2800" b="0" i="1" smtClean="0">
                                  <a:latin typeface="Cambria Math" panose="02040503050406030204" pitchFamily="18" charset="0"/>
                                </a:rPr>
                                <m:t>2</m:t>
                              </m:r>
                            </m:sup>
                          </m:sSup>
                        </m:den>
                      </m:f>
                    </m:oMath>
                  </m:oMathPara>
                </a14:m>
                <a:endParaRPr lang="en-AU" sz="2800" dirty="0"/>
              </a:p>
            </p:txBody>
          </p:sp>
        </mc:Choice>
        <mc:Fallback xmlns="">
          <p:sp>
            <p:nvSpPr>
              <p:cNvPr id="9" name="TextBox 8">
                <a:extLst>
                  <a:ext uri="{FF2B5EF4-FFF2-40B4-BE49-F238E27FC236}">
                    <a16:creationId xmlns:a16="http://schemas.microsoft.com/office/drawing/2014/main" id="{E6656DC4-0C8E-414F-A014-A3F55AAA5BE0}"/>
                  </a:ext>
                </a:extLst>
              </p:cNvPr>
              <p:cNvSpPr txBox="1">
                <a:spLocks noRot="1" noChangeAspect="1" noMove="1" noResize="1" noEditPoints="1" noAdjustHandles="1" noChangeArrowheads="1" noChangeShapeType="1" noTextEdit="1"/>
              </p:cNvSpPr>
              <p:nvPr/>
            </p:nvSpPr>
            <p:spPr>
              <a:xfrm>
                <a:off x="6096000" y="4817327"/>
                <a:ext cx="1932773" cy="888000"/>
              </a:xfrm>
              <a:prstGeom prst="rect">
                <a:avLst/>
              </a:prstGeom>
              <a:blipFill>
                <a:blip r:embed="rId5"/>
                <a:stretch>
                  <a:fillRect/>
                </a:stretch>
              </a:blipFill>
              <a:ln w="19050">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155991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89A4-717F-43B2-BBAB-573D3E66CC3A}"/>
              </a:ext>
            </a:extLst>
          </p:cNvPr>
          <p:cNvSpPr>
            <a:spLocks noGrp="1"/>
          </p:cNvSpPr>
          <p:nvPr>
            <p:ph type="title"/>
          </p:nvPr>
        </p:nvSpPr>
        <p:spPr/>
        <p:txBody>
          <a:bodyPr/>
          <a:lstStyle/>
          <a:p>
            <a:r>
              <a:rPr lang="en-AU" u="sng" dirty="0"/>
              <a:t>CENTRIPETAL FORCE</a:t>
            </a:r>
          </a:p>
        </p:txBody>
      </p:sp>
      <p:sp>
        <p:nvSpPr>
          <p:cNvPr id="3" name="Content Placeholder 2">
            <a:extLst>
              <a:ext uri="{FF2B5EF4-FFF2-40B4-BE49-F238E27FC236}">
                <a16:creationId xmlns:a16="http://schemas.microsoft.com/office/drawing/2014/main" id="{2F301280-507D-4068-9F54-8C54A80025FE}"/>
              </a:ext>
            </a:extLst>
          </p:cNvPr>
          <p:cNvSpPr>
            <a:spLocks noGrp="1"/>
          </p:cNvSpPr>
          <p:nvPr>
            <p:ph idx="1"/>
          </p:nvPr>
        </p:nvSpPr>
        <p:spPr>
          <a:xfrm>
            <a:off x="838200" y="1825625"/>
            <a:ext cx="10515600" cy="1760954"/>
          </a:xfrm>
        </p:spPr>
        <p:txBody>
          <a:bodyPr/>
          <a:lstStyle/>
          <a:p>
            <a:r>
              <a:rPr lang="en-AU" dirty="0"/>
              <a:t>Centripetal force is directed towards the centre of the circle. Sometimes, people refer to </a:t>
            </a:r>
            <a:r>
              <a:rPr lang="en-AU" i="1" dirty="0"/>
              <a:t>centrifugal force</a:t>
            </a:r>
            <a:r>
              <a:rPr lang="en-AU" dirty="0"/>
              <a:t> (centre-fleeing force). They claim to feel this force when they ride a merry-go-round; when it spins fast enough, one gets the sensation of being ready to fall off.</a:t>
            </a:r>
          </a:p>
        </p:txBody>
      </p:sp>
      <p:pic>
        <p:nvPicPr>
          <p:cNvPr id="5" name="Picture 4">
            <a:extLst>
              <a:ext uri="{FF2B5EF4-FFF2-40B4-BE49-F238E27FC236}">
                <a16:creationId xmlns:a16="http://schemas.microsoft.com/office/drawing/2014/main" id="{B77323D6-9F8B-4B74-8EED-591C40336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977" y="3586579"/>
            <a:ext cx="4088826" cy="3062673"/>
          </a:xfrm>
          <a:prstGeom prst="rect">
            <a:avLst/>
          </a:prstGeom>
        </p:spPr>
      </p:pic>
    </p:spTree>
    <p:extLst>
      <p:ext uri="{BB962C8B-B14F-4D97-AF65-F5344CB8AC3E}">
        <p14:creationId xmlns:p14="http://schemas.microsoft.com/office/powerpoint/2010/main" val="2305700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89A4-717F-43B2-BBAB-573D3E66CC3A}"/>
              </a:ext>
            </a:extLst>
          </p:cNvPr>
          <p:cNvSpPr>
            <a:spLocks noGrp="1"/>
          </p:cNvSpPr>
          <p:nvPr>
            <p:ph type="title"/>
          </p:nvPr>
        </p:nvSpPr>
        <p:spPr/>
        <p:txBody>
          <a:bodyPr/>
          <a:lstStyle/>
          <a:p>
            <a:r>
              <a:rPr lang="en-AU" u="sng" dirty="0"/>
              <a:t>CENTRIPETAL FORCE</a:t>
            </a:r>
          </a:p>
        </p:txBody>
      </p:sp>
      <p:sp>
        <p:nvSpPr>
          <p:cNvPr id="3" name="Content Placeholder 2">
            <a:extLst>
              <a:ext uri="{FF2B5EF4-FFF2-40B4-BE49-F238E27FC236}">
                <a16:creationId xmlns:a16="http://schemas.microsoft.com/office/drawing/2014/main" id="{2F301280-507D-4068-9F54-8C54A80025FE}"/>
              </a:ext>
            </a:extLst>
          </p:cNvPr>
          <p:cNvSpPr>
            <a:spLocks noGrp="1"/>
          </p:cNvSpPr>
          <p:nvPr>
            <p:ph idx="1"/>
          </p:nvPr>
        </p:nvSpPr>
        <p:spPr>
          <a:xfrm>
            <a:off x="838200" y="1825625"/>
            <a:ext cx="10622872" cy="1760954"/>
          </a:xfrm>
        </p:spPr>
        <p:txBody>
          <a:bodyPr>
            <a:normAutofit/>
          </a:bodyPr>
          <a:lstStyle/>
          <a:p>
            <a:r>
              <a:rPr lang="en-AU" dirty="0"/>
              <a:t>In reality, </a:t>
            </a:r>
            <a:r>
              <a:rPr lang="en-AU" i="1" dirty="0"/>
              <a:t>centrifugal force</a:t>
            </a:r>
            <a:r>
              <a:rPr lang="en-AU" dirty="0"/>
              <a:t> doesn’t really exist; the reason you feel like you might fall off of a merry-go-round is because of your inertia, which acts in the direction of the tangential velocity. If the merry-go-round stopped spinning suddenly, you </a:t>
            </a:r>
            <a:r>
              <a:rPr lang="en-AU" i="1" dirty="0"/>
              <a:t>would</a:t>
            </a:r>
            <a:r>
              <a:rPr lang="en-AU" dirty="0"/>
              <a:t> fly off (thanks to inertia).</a:t>
            </a:r>
          </a:p>
        </p:txBody>
      </p:sp>
      <p:pic>
        <p:nvPicPr>
          <p:cNvPr id="5" name="Picture 4">
            <a:extLst>
              <a:ext uri="{FF2B5EF4-FFF2-40B4-BE49-F238E27FC236}">
                <a16:creationId xmlns:a16="http://schemas.microsoft.com/office/drawing/2014/main" id="{B77323D6-9F8B-4B74-8EED-591C40336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977" y="3586579"/>
            <a:ext cx="4088826" cy="3062673"/>
          </a:xfrm>
          <a:prstGeom prst="rect">
            <a:avLst/>
          </a:prstGeom>
        </p:spPr>
      </p:pic>
      <p:pic>
        <p:nvPicPr>
          <p:cNvPr id="7" name="Picture 6">
            <a:extLst>
              <a:ext uri="{FF2B5EF4-FFF2-40B4-BE49-F238E27FC236}">
                <a16:creationId xmlns:a16="http://schemas.microsoft.com/office/drawing/2014/main" id="{06B5995B-4345-4713-A040-2420709AB8DE}"/>
              </a:ext>
            </a:extLst>
          </p:cNvPr>
          <p:cNvPicPr>
            <a:picLocks noChangeAspect="1"/>
          </p:cNvPicPr>
          <p:nvPr/>
        </p:nvPicPr>
        <p:blipFill>
          <a:blip r:embed="rId3"/>
          <a:stretch>
            <a:fillRect/>
          </a:stretch>
        </p:blipFill>
        <p:spPr>
          <a:xfrm>
            <a:off x="5932849" y="3586579"/>
            <a:ext cx="5066174" cy="2606428"/>
          </a:xfrm>
          <a:prstGeom prst="rect">
            <a:avLst/>
          </a:prstGeom>
        </p:spPr>
      </p:pic>
    </p:spTree>
    <p:extLst>
      <p:ext uri="{BB962C8B-B14F-4D97-AF65-F5344CB8AC3E}">
        <p14:creationId xmlns:p14="http://schemas.microsoft.com/office/powerpoint/2010/main" val="3792040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B0227CD2BEFA46BD0287DFC43E823B" ma:contentTypeVersion="12" ma:contentTypeDescription="Create a new document." ma:contentTypeScope="" ma:versionID="f500aaac1970466c61e0d6a58ec4849b">
  <xsd:schema xmlns:xsd="http://www.w3.org/2001/XMLSchema" xmlns:xs="http://www.w3.org/2001/XMLSchema" xmlns:p="http://schemas.microsoft.com/office/2006/metadata/properties" xmlns:ns2="ba6ee96d-6780-4ce9-ba7b-fb47f72e0c1e" xmlns:ns3="07fa3f3b-e89d-475b-8a2d-088e5c03107e" targetNamespace="http://schemas.microsoft.com/office/2006/metadata/properties" ma:root="true" ma:fieldsID="f4b8f0e602227ea9a857af5db6146451" ns2:_="" ns3:_="">
    <xsd:import namespace="ba6ee96d-6780-4ce9-ba7b-fb47f72e0c1e"/>
    <xsd:import namespace="07fa3f3b-e89d-475b-8a2d-088e5c0310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ee96d-6780-4ce9-ba7b-fb47f72e0c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7fa3f3b-e89d-475b-8a2d-088e5c03107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026e962-f6c1-4e27-9cc1-399dc89cc7ee}" ma:internalName="TaxCatchAll" ma:showField="CatchAllData" ma:web="07fa3f3b-e89d-475b-8a2d-088e5c03107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7fa3f3b-e89d-475b-8a2d-088e5c03107e" xsi:nil="true"/>
    <lcf76f155ced4ddcb4097134ff3c332f xmlns="ba6ee96d-6780-4ce9-ba7b-fb47f72e0c1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EEEDC35-EBC5-4B85-A8F4-C60686906695}"/>
</file>

<file path=customXml/itemProps2.xml><?xml version="1.0" encoding="utf-8"?>
<ds:datastoreItem xmlns:ds="http://schemas.openxmlformats.org/officeDocument/2006/customXml" ds:itemID="{5D43D865-323F-47CB-9885-F16FF1A62640}"/>
</file>

<file path=customXml/itemProps3.xml><?xml version="1.0" encoding="utf-8"?>
<ds:datastoreItem xmlns:ds="http://schemas.openxmlformats.org/officeDocument/2006/customXml" ds:itemID="{68BE3511-61E7-4472-A7F0-EA3A18837E80}"/>
</file>

<file path=docProps/app.xml><?xml version="1.0" encoding="utf-8"?>
<Properties xmlns="http://schemas.openxmlformats.org/officeDocument/2006/extended-properties" xmlns:vt="http://schemas.openxmlformats.org/officeDocument/2006/docPropsVTypes">
  <TotalTime>309</TotalTime>
  <Words>704</Words>
  <Application>Microsoft Office PowerPoint</Application>
  <PresentationFormat>Widescreen</PresentationFormat>
  <Paragraphs>65</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Cambria Math</vt:lpstr>
      <vt:lpstr>Times New Roman</vt:lpstr>
      <vt:lpstr>Office Theme</vt:lpstr>
      <vt:lpstr>Circular Motion</vt:lpstr>
      <vt:lpstr>UNIFORM CIRCULAR MOTION</vt:lpstr>
      <vt:lpstr>PowerPoint Presentation</vt:lpstr>
      <vt:lpstr>PERIOD &amp; FREQUENCY</vt:lpstr>
      <vt:lpstr>SPEED &amp; CENTRIPETAL ACCELERATION</vt:lpstr>
      <vt:lpstr>SPEED &amp; CENTRIPETAL ACCELERATION</vt:lpstr>
      <vt:lpstr>CENTRIPETAL FORCE</vt:lpstr>
      <vt:lpstr>CENTRIPETAL FORCE</vt:lpstr>
      <vt:lpstr>CENTRIPETAL FORCE</vt:lpstr>
      <vt:lpstr>CENTRIPETAL FORCE</vt:lpstr>
      <vt:lpstr>PowerPoint Presentation</vt:lpstr>
      <vt:lpstr>CHANGING SPEED</vt:lpstr>
      <vt:lpstr>CHANGING SPEED</vt:lpstr>
      <vt:lpstr>CONICAL PENDULUM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Circular Motion</dc:title>
  <dc:creator>Bradley Hearn</dc:creator>
  <cp:lastModifiedBy>Bradley Hearn</cp:lastModifiedBy>
  <cp:revision>30</cp:revision>
  <dcterms:created xsi:type="dcterms:W3CDTF">2020-03-05T13:51:32Z</dcterms:created>
  <dcterms:modified xsi:type="dcterms:W3CDTF">2024-02-07T13:06:07Z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0x010100ADB0227CD2BEFA46BD0287DFC43E823B</vt:lpwstr>
  </property>
</Properties>
</file>